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3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4" r:id="rId1"/>
    <p:sldMasterId id="2147483858" r:id="rId2"/>
    <p:sldMasterId id="2147483891" r:id="rId3"/>
    <p:sldMasterId id="2147483924" r:id="rId4"/>
  </p:sldMasterIdLst>
  <p:notesMasterIdLst>
    <p:notesMasterId r:id="rId57"/>
  </p:notesMasterIdLst>
  <p:handoutMasterIdLst>
    <p:handoutMasterId r:id="rId58"/>
  </p:handoutMasterIdLst>
  <p:sldIdLst>
    <p:sldId id="868" r:id="rId5"/>
    <p:sldId id="281" r:id="rId6"/>
    <p:sldId id="331" r:id="rId7"/>
    <p:sldId id="860" r:id="rId8"/>
    <p:sldId id="858" r:id="rId9"/>
    <p:sldId id="867" r:id="rId10"/>
    <p:sldId id="865" r:id="rId11"/>
    <p:sldId id="907" r:id="rId12"/>
    <p:sldId id="906" r:id="rId13"/>
    <p:sldId id="909" r:id="rId14"/>
    <p:sldId id="855" r:id="rId15"/>
    <p:sldId id="863" r:id="rId16"/>
    <p:sldId id="862" r:id="rId17"/>
    <p:sldId id="864" r:id="rId18"/>
    <p:sldId id="332" r:id="rId19"/>
    <p:sldId id="337" r:id="rId20"/>
    <p:sldId id="876" r:id="rId21"/>
    <p:sldId id="880" r:id="rId22"/>
    <p:sldId id="879" r:id="rId23"/>
    <p:sldId id="878" r:id="rId24"/>
    <p:sldId id="877" r:id="rId25"/>
    <p:sldId id="335" r:id="rId26"/>
    <p:sldId id="336" r:id="rId27"/>
    <p:sldId id="870" r:id="rId28"/>
    <p:sldId id="883" r:id="rId29"/>
    <p:sldId id="857" r:id="rId30"/>
    <p:sldId id="884" r:id="rId31"/>
    <p:sldId id="893" r:id="rId32"/>
    <p:sldId id="912" r:id="rId33"/>
    <p:sldId id="911" r:id="rId34"/>
    <p:sldId id="910" r:id="rId35"/>
    <p:sldId id="900" r:id="rId36"/>
    <p:sldId id="914" r:id="rId37"/>
    <p:sldId id="913" r:id="rId38"/>
    <p:sldId id="899" r:id="rId39"/>
    <p:sldId id="898" r:id="rId40"/>
    <p:sldId id="897" r:id="rId41"/>
    <p:sldId id="896" r:id="rId42"/>
    <p:sldId id="895" r:id="rId43"/>
    <p:sldId id="894" r:id="rId44"/>
    <p:sldId id="901" r:id="rId45"/>
    <p:sldId id="915" r:id="rId46"/>
    <p:sldId id="917" r:id="rId47"/>
    <p:sldId id="916" r:id="rId48"/>
    <p:sldId id="905" r:id="rId49"/>
    <p:sldId id="902" r:id="rId50"/>
    <p:sldId id="903" r:id="rId51"/>
    <p:sldId id="334" r:id="rId52"/>
    <p:sldId id="918" r:id="rId53"/>
    <p:sldId id="871" r:id="rId54"/>
    <p:sldId id="299" r:id="rId55"/>
    <p:sldId id="308" r:id="rId56"/>
  </p:sldIdLst>
  <p:sldSz cx="18288000" cy="10296525"/>
  <p:notesSz cx="6858000" cy="9144000"/>
  <p:defaultTextStyle>
    <a:defPPr>
      <a:defRPr lang="en-US"/>
    </a:defPPr>
    <a:lvl1pPr marL="0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1pPr>
    <a:lvl2pPr marL="686188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2pPr>
    <a:lvl3pPr marL="1372378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3pPr>
    <a:lvl4pPr marL="2058565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4pPr>
    <a:lvl5pPr marL="2744755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5pPr>
    <a:lvl6pPr marL="3430943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6pPr>
    <a:lvl7pPr marL="4117133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7pPr>
    <a:lvl8pPr marL="4803321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8pPr>
    <a:lvl9pPr marL="5489510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49"/>
    <p:restoredTop sz="94607"/>
  </p:normalViewPr>
  <p:slideViewPr>
    <p:cSldViewPr snapToGrid="0" snapToObjects="1">
      <p:cViewPr varScale="1">
        <p:scale>
          <a:sx n="67" d="100"/>
          <a:sy n="67" d="100"/>
        </p:scale>
        <p:origin x="72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78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D41EB-D3D3-6044-A7B2-6CD4A3F63263}" type="datetimeFigureOut">
              <a:rPr lang="en-US" smtClean="0">
                <a:latin typeface="IBM Plex Sans" charset="0"/>
                <a:ea typeface="IBM Plex Sans" charset="0"/>
                <a:cs typeface="IBM Plex Sans" charset="0"/>
              </a:rPr>
              <a:t>6/20/18</a:t>
            </a:fld>
            <a:endParaRPr lang="en-US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B4878-71CB-8F40-B9DD-F26F1F6CA014}" type="slidenum">
              <a:rPr lang="en-US" smtClean="0"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D96A0541-C2EF-9848-827E-46BECFB549F3}" type="datetimeFigureOut">
              <a:rPr lang="en-US" smtClean="0"/>
              <a:pPr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1pPr>
    <a:lvl2pPr marL="914674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2pPr>
    <a:lvl3pPr marL="1829349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3pPr>
    <a:lvl4pPr marL="2744023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4pPr>
    <a:lvl5pPr marL="3658697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5pPr>
    <a:lvl6pPr marL="4573372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6pPr>
    <a:lvl7pPr marL="5488046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7pPr>
    <a:lvl8pPr marL="6402720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8pPr>
    <a:lvl9pPr marL="7317395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9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3" y="9390177"/>
            <a:ext cx="1043178" cy="42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6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20624" y="2434556"/>
            <a:ext cx="8284464" cy="6565369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50218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439318"/>
            <a:ext cx="8266176" cy="16108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269812"/>
            <a:ext cx="8412480" cy="6730114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439318"/>
            <a:ext cx="8266176" cy="16108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269812"/>
            <a:ext cx="8412480" cy="6730114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3049"/>
            <a:ext cx="17556344" cy="8816876"/>
          </a:xfrm>
        </p:spPr>
        <p:txBody>
          <a:bodyPr/>
          <a:lstStyle>
            <a:lvl1pPr>
              <a:defRPr sz="19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11125068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752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20624" y="2434556"/>
            <a:ext cx="8284464" cy="6565369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582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4154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154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582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4154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2576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328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031973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9144000" y="5145085"/>
            <a:ext cx="9144000" cy="51514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5148265"/>
          </a:xfrm>
          <a:solidFill>
            <a:srgbClr val="0530AD"/>
          </a:solidFill>
        </p:spPr>
        <p:txBody>
          <a:bodyPr lIns="420624" tIns="420624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031973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9144000" y="5145085"/>
            <a:ext cx="9144000" cy="51514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5145085"/>
            <a:ext cx="9144000" cy="5151439"/>
          </a:xfrm>
          <a:solidFill>
            <a:schemeClr val="tx1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5145084"/>
            <a:ext cx="4572000" cy="5151441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5145084"/>
            <a:ext cx="4572000" cy="5151441"/>
          </a:xfrm>
          <a:solidFill>
            <a:srgbClr val="6BA5FF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2" y="5145085"/>
            <a:ext cx="4572000" cy="5151439"/>
          </a:xfrm>
          <a:solidFill>
            <a:srgbClr val="054ADA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5145085"/>
            <a:ext cx="4572000" cy="5151439"/>
          </a:xfrm>
          <a:solidFill>
            <a:srgbClr val="031973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5143684"/>
          </a:xfrm>
          <a:solidFill>
            <a:schemeClr val="bg1"/>
          </a:solidFill>
        </p:spPr>
        <p:txBody>
          <a:bodyPr lIns="402336" tIns="347472" rIns="228600" bIns="228600"/>
          <a:lstStyle>
            <a:lvl1pPr>
              <a:defRPr sz="9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75423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555064"/>
            <a:ext cx="18288000" cy="7741461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2555064"/>
          </a:xfrm>
          <a:solidFill>
            <a:schemeClr val="bg1"/>
          </a:solidFill>
        </p:spPr>
        <p:txBody>
          <a:bodyPr lIns="420624" tIns="420624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366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10305677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</a:t>
            </a:r>
            <a:r>
              <a:rPr lang="en-US"/>
              <a:t>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5167331"/>
            <a:ext cx="4572000" cy="5129195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4" y="5148262"/>
            <a:ext cx="5138928" cy="5148263"/>
          </a:xfrm>
          <a:solidFill>
            <a:schemeClr val="bg1"/>
          </a:solidFill>
        </p:spPr>
        <p:txBody>
          <a:bodyPr lIns="457200" tIns="38404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2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971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4572000" cy="10305677"/>
          </a:xfrm>
          <a:solidFill>
            <a:schemeClr val="accent2"/>
          </a:solidFill>
        </p:spPr>
        <p:txBody>
          <a:bodyPr lIns="457200" tIns="38404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4572000" y="0"/>
            <a:ext cx="4572000" cy="10305677"/>
          </a:xfrm>
          <a:solidFill>
            <a:srgbClr val="054ADA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9144000" y="0"/>
            <a:ext cx="4572000" cy="10305677"/>
          </a:xfrm>
          <a:solidFill>
            <a:srgbClr val="0530AD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13716000" y="0"/>
            <a:ext cx="4572000" cy="10305677"/>
          </a:xfrm>
          <a:solidFill>
            <a:srgbClr val="031973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487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900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029200" y="2489471"/>
            <a:ext cx="12801600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96615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362668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42726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546336" y="2434556"/>
            <a:ext cx="8284464" cy="6565369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577183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5010912" y="402709"/>
            <a:ext cx="12819752" cy="8597217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7352634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3691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391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526081"/>
            <a:ext cx="8247888" cy="6473845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392" y="4621681"/>
            <a:ext cx="2595216" cy="105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3675888" cy="85972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154912" y="402709"/>
            <a:ext cx="3675888" cy="85972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97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328" cy="85972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78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30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12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21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031973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9144000" y="5145085"/>
            <a:ext cx="9144000" cy="51514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5148265"/>
          </a:xfrm>
          <a:solidFill>
            <a:srgbClr val="0530AD"/>
          </a:solidFill>
        </p:spPr>
        <p:txBody>
          <a:bodyPr lIns="420624" tIns="420624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031973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9144000" y="5145085"/>
            <a:ext cx="9144000" cy="51514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5145085"/>
            <a:ext cx="9144000" cy="5151439"/>
          </a:xfrm>
          <a:solidFill>
            <a:schemeClr val="tx1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611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5145084"/>
            <a:ext cx="4572000" cy="5151441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5143684"/>
          </a:xfrm>
          <a:solidFill>
            <a:schemeClr val="tx1"/>
          </a:solidFill>
        </p:spPr>
        <p:txBody>
          <a:bodyPr lIns="402336" tIns="347472" rIns="228600" bIns="228600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5145084"/>
            <a:ext cx="4572000" cy="5151441"/>
          </a:xfrm>
          <a:solidFill>
            <a:srgbClr val="6BA5FF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2" y="5145085"/>
            <a:ext cx="4572000" cy="5151439"/>
          </a:xfrm>
          <a:solidFill>
            <a:srgbClr val="054ADA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5145085"/>
            <a:ext cx="4572000" cy="5151439"/>
          </a:xfrm>
          <a:solidFill>
            <a:srgbClr val="031973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81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555064"/>
            <a:ext cx="18288000" cy="7741461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2555064"/>
          </a:xfrm>
          <a:solidFill>
            <a:schemeClr val="tx1"/>
          </a:solidFill>
        </p:spPr>
        <p:txBody>
          <a:bodyPr lIns="420624" tIns="420624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10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10305677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5167331"/>
            <a:ext cx="4572000" cy="5129195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4" y="5148262"/>
            <a:ext cx="5138928" cy="5148263"/>
          </a:xfrm>
          <a:solidFill>
            <a:schemeClr val="tx1"/>
          </a:solidFill>
        </p:spPr>
        <p:txBody>
          <a:bodyPr lIns="457200" tIns="38404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2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287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4572000" cy="10305677"/>
          </a:xfrm>
          <a:solidFill>
            <a:srgbClr val="031973"/>
          </a:solidFill>
        </p:spPr>
        <p:txBody>
          <a:bodyPr lIns="457200" tIns="38404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4572000" y="0"/>
            <a:ext cx="4572000" cy="10305677"/>
          </a:xfrm>
          <a:solidFill>
            <a:srgbClr val="054ADA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9144000" y="0"/>
            <a:ext cx="4572000" cy="10305677"/>
          </a:xfrm>
          <a:solidFill>
            <a:schemeClr val="accent2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13716000" y="0"/>
            <a:ext cx="4572000" cy="10305677"/>
          </a:xfrm>
          <a:solidFill>
            <a:srgbClr val="6BA5FF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6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029200" y="2489471"/>
            <a:ext cx="12801600" cy="65104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51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240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56531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546336" y="2434556"/>
            <a:ext cx="8284464" cy="6565369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53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402709"/>
            <a:ext cx="3675888" cy="85972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5010912" y="402709"/>
            <a:ext cx="12819752" cy="8597217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750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6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8"/>
            <a:ext cx="8284464" cy="16016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023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8566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526081"/>
            <a:ext cx="8247888" cy="6473845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180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906" y="4621681"/>
            <a:ext cx="2584188" cy="105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96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3" y="9390177"/>
            <a:ext cx="1043178" cy="42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2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860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8"/>
            <a:ext cx="8284464" cy="16016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92246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439318"/>
            <a:ext cx="8266176" cy="16108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269812"/>
            <a:ext cx="8412480" cy="6730114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51752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439318"/>
            <a:ext cx="8266176" cy="16108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269812"/>
            <a:ext cx="8412480" cy="6730114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70465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3049"/>
            <a:ext cx="17556344" cy="8816876"/>
          </a:xfrm>
        </p:spPr>
        <p:txBody>
          <a:bodyPr/>
          <a:lstStyle>
            <a:lvl1pPr>
              <a:defRPr sz="19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693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11125068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5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439318"/>
            <a:ext cx="8266176" cy="16108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269812"/>
            <a:ext cx="8412480" cy="6730114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57594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9380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752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9484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20624" y="2434556"/>
            <a:ext cx="8284464" cy="6565369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2018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582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4154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2037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44872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154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62234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328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6547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306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382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3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439318"/>
            <a:ext cx="8266176" cy="16108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269812"/>
            <a:ext cx="8412480" cy="6730114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128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rgbClr val="054ADA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031973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9144000" y="5145085"/>
            <a:ext cx="9144000" cy="51514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00647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5148265"/>
          </a:xfrm>
          <a:solidFill>
            <a:srgbClr val="0530AD"/>
          </a:solidFill>
        </p:spPr>
        <p:txBody>
          <a:bodyPr lIns="420624" tIns="420624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031973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9144000" y="5145085"/>
            <a:ext cx="9144000" cy="51514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5145085"/>
            <a:ext cx="9144000" cy="5151439"/>
          </a:xfrm>
          <a:solidFill>
            <a:schemeClr val="tx1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394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5145084"/>
            <a:ext cx="4572000" cy="5151441"/>
          </a:xfrm>
          <a:solidFill>
            <a:srgbClr val="418CFF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5145084"/>
            <a:ext cx="4572000" cy="5151441"/>
          </a:xfrm>
          <a:solidFill>
            <a:srgbClr val="6BA5FF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2" y="5145085"/>
            <a:ext cx="4572000" cy="5151439"/>
          </a:xfrm>
          <a:solidFill>
            <a:srgbClr val="054ADA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5145085"/>
            <a:ext cx="4572000" cy="5151439"/>
          </a:xfrm>
          <a:solidFill>
            <a:srgbClr val="031973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5143684"/>
          </a:xfrm>
          <a:solidFill>
            <a:schemeClr val="accent2"/>
          </a:solidFill>
        </p:spPr>
        <p:txBody>
          <a:bodyPr lIns="402336" tIns="347472" rIns="228600" bIns="228600"/>
          <a:lstStyle>
            <a:lvl1pPr>
              <a:defRPr sz="9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53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555064"/>
            <a:ext cx="18288000" cy="7741461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2555064"/>
          </a:xfrm>
          <a:solidFill>
            <a:schemeClr val="accent2"/>
          </a:solidFill>
        </p:spPr>
        <p:txBody>
          <a:bodyPr lIns="420624" tIns="420624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22486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10305677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</a:t>
            </a:r>
            <a:r>
              <a:rPr lang="en-US"/>
              <a:t>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5167331"/>
            <a:ext cx="4572000" cy="5129195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0" y="5148262"/>
            <a:ext cx="5138928" cy="5148263"/>
          </a:xfrm>
          <a:solidFill>
            <a:schemeClr val="accent2"/>
          </a:solidFill>
        </p:spPr>
        <p:txBody>
          <a:bodyPr lIns="457200" tIns="38404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2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009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4572000" cy="10305677"/>
          </a:xfrm>
          <a:solidFill>
            <a:schemeClr val="accent2"/>
          </a:solidFill>
        </p:spPr>
        <p:txBody>
          <a:bodyPr lIns="457200" tIns="38404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4572000" y="0"/>
            <a:ext cx="4572000" cy="10305677"/>
          </a:xfrm>
          <a:solidFill>
            <a:srgbClr val="054ADA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9144000" y="0"/>
            <a:ext cx="4572000" cy="10305677"/>
          </a:xfrm>
          <a:solidFill>
            <a:srgbClr val="0530AD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13716000" y="0"/>
            <a:ext cx="4572000" cy="10305677"/>
          </a:xfrm>
          <a:solidFill>
            <a:srgbClr val="031973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25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029200" y="2489471"/>
            <a:ext cx="12801600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60386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88596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5532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546336" y="2434556"/>
            <a:ext cx="8284464" cy="6565369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300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3049"/>
            <a:ext cx="17556344" cy="8816876"/>
          </a:xfrm>
        </p:spPr>
        <p:txBody>
          <a:bodyPr/>
          <a:lstStyle>
            <a:lvl1pPr>
              <a:defRPr sz="19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237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5010912" y="402709"/>
            <a:ext cx="12819752" cy="8597217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6322753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999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3610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526081"/>
            <a:ext cx="8247888" cy="6473845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58195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906" y="4621681"/>
            <a:ext cx="2584188" cy="105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899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3" y="9390432"/>
            <a:ext cx="1043178" cy="42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8"/>
            <a:ext cx="8284464" cy="16016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439318"/>
            <a:ext cx="8266176" cy="16108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269812"/>
            <a:ext cx="8412480" cy="6730114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439318"/>
            <a:ext cx="8266176" cy="16108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269812"/>
            <a:ext cx="8412480" cy="6730114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11125068" cy="85972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311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3049"/>
            <a:ext cx="17556344" cy="8816876"/>
          </a:xfrm>
        </p:spPr>
        <p:txBody>
          <a:bodyPr/>
          <a:lstStyle>
            <a:lvl1pPr>
              <a:defRPr sz="19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11125068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752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20624" y="2434556"/>
            <a:ext cx="8284464" cy="6565369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582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4154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154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328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996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031973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9144000" y="5145085"/>
            <a:ext cx="9144000" cy="51514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5148265"/>
          </a:xfrm>
          <a:solidFill>
            <a:srgbClr val="0530AD"/>
          </a:solidFill>
        </p:spPr>
        <p:txBody>
          <a:bodyPr lIns="420624" tIns="420624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031973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9144000" y="5145085"/>
            <a:ext cx="9144000" cy="51514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5145085"/>
            <a:ext cx="9144000" cy="5151439"/>
          </a:xfrm>
          <a:solidFill>
            <a:schemeClr val="tx1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5145084"/>
            <a:ext cx="4572000" cy="5151441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5145084"/>
            <a:ext cx="4572000" cy="5151441"/>
          </a:xfrm>
          <a:solidFill>
            <a:srgbClr val="6BA5FF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2" y="5145085"/>
            <a:ext cx="4572000" cy="5151439"/>
          </a:xfrm>
          <a:solidFill>
            <a:srgbClr val="054ADA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5145085"/>
            <a:ext cx="4572000" cy="5151439"/>
          </a:xfrm>
          <a:solidFill>
            <a:srgbClr val="031973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5143684"/>
          </a:xfrm>
          <a:solidFill>
            <a:schemeClr val="tx2"/>
          </a:solidFill>
        </p:spPr>
        <p:txBody>
          <a:bodyPr lIns="402336" tIns="347472" rIns="228600" bIns="228600"/>
          <a:lstStyle>
            <a:lvl1pPr>
              <a:defRPr sz="9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555064"/>
            <a:ext cx="18288000" cy="7741461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2555064"/>
          </a:xfrm>
          <a:solidFill>
            <a:schemeClr val="tx2"/>
          </a:solidFill>
        </p:spPr>
        <p:txBody>
          <a:bodyPr lIns="420624" tIns="420624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10305677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</a:t>
            </a:r>
            <a:r>
              <a:rPr lang="en-US"/>
              <a:t>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5167331"/>
            <a:ext cx="4572000" cy="5129195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4" y="5148262"/>
            <a:ext cx="5138928" cy="5148263"/>
          </a:xfrm>
          <a:solidFill>
            <a:schemeClr val="tx2"/>
          </a:solidFill>
        </p:spPr>
        <p:txBody>
          <a:bodyPr lIns="457200" tIns="38404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2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4572000" cy="10305677"/>
          </a:xfrm>
          <a:solidFill>
            <a:schemeClr val="accent2"/>
          </a:solidFill>
        </p:spPr>
        <p:txBody>
          <a:bodyPr lIns="457200" tIns="38404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4572000" y="0"/>
            <a:ext cx="4572000" cy="10305677"/>
          </a:xfrm>
          <a:solidFill>
            <a:srgbClr val="054ADA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9144000" y="0"/>
            <a:ext cx="4572000" cy="10305677"/>
          </a:xfrm>
          <a:solidFill>
            <a:srgbClr val="0530AD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13716000" y="0"/>
            <a:ext cx="4572000" cy="10305677"/>
          </a:xfrm>
          <a:solidFill>
            <a:srgbClr val="031973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029200" y="2489471"/>
            <a:ext cx="12801600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752" cy="65104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1772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546336" y="2434556"/>
            <a:ext cx="8284464" cy="6565369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5010912" y="402709"/>
            <a:ext cx="12819752" cy="8597217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526081"/>
            <a:ext cx="8247888" cy="6473845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392" y="4621681"/>
            <a:ext cx="2595216" cy="105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3" y="9390432"/>
            <a:ext cx="1043178" cy="42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8"/>
            <a:ext cx="8284464" cy="16016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8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8" Type="http://schemas.openxmlformats.org/officeDocument/2006/relationships/slideLayout" Target="../slideLayouts/slideLayout7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31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582912" y="402709"/>
            <a:ext cx="8247888" cy="859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57332" y="9584667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4173200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219460" y="-221185"/>
            <a:ext cx="18728440" cy="10738894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7666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  <p:sldLayoutId id="2147483959" r:id="rId19"/>
    <p:sldLayoutId id="2147483845" r:id="rId20"/>
    <p:sldLayoutId id="2147483846" r:id="rId21"/>
    <p:sldLayoutId id="2147483847" r:id="rId22"/>
    <p:sldLayoutId id="2147483848" r:id="rId23"/>
    <p:sldLayoutId id="2147483849" r:id="rId24"/>
    <p:sldLayoutId id="2147483850" r:id="rId25"/>
    <p:sldLayoutId id="2147483851" r:id="rId26"/>
    <p:sldLayoutId id="2147483852" r:id="rId27"/>
    <p:sldLayoutId id="2147483853" r:id="rId28"/>
    <p:sldLayoutId id="2147483854" r:id="rId29"/>
    <p:sldLayoutId id="2147483855" r:id="rId30"/>
    <p:sldLayoutId id="2147483856" r:id="rId31"/>
    <p:sldLayoutId id="214748385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6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38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8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342900" indent="-34290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685800" indent="-282576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1257300" indent="-38735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1606550" indent="-34290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8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316740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3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66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79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28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6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38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1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4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774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0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03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69" userDrawn="1">
          <p15:clr>
            <a:srgbClr val="F26B43"/>
          </p15:clr>
        </p15:guide>
        <p15:guide id="5" orient="horz" pos="6182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25" userDrawn="1">
          <p15:clr>
            <a:srgbClr val="F26B43"/>
          </p15:clr>
        </p15:guide>
        <p15:guide id="17" orient="horz" pos="1626" userDrawn="1">
          <p15:clr>
            <a:srgbClr val="F26B43"/>
          </p15:clr>
        </p15:guide>
        <p15:guide id="18" orient="horz" pos="3243" userDrawn="1">
          <p15:clr>
            <a:srgbClr val="F26B43"/>
          </p15:clr>
        </p15:guide>
        <p15:guide id="19" orient="horz" pos="2434" userDrawn="1">
          <p15:clr>
            <a:srgbClr val="F26B43"/>
          </p15:clr>
        </p15:guide>
        <p15:guide id="20" orient="horz" pos="4048" userDrawn="1">
          <p15:clr>
            <a:srgbClr val="F26B43"/>
          </p15:clr>
        </p15:guide>
        <p15:guide id="21" orient="horz" pos="485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582912" y="402709"/>
            <a:ext cx="8247888" cy="859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57332" y="9584667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4173200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219460" y="-221185"/>
            <a:ext cx="18728440" cy="10738894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09978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  <p:sldLayoutId id="2147483876" r:id="rId18"/>
    <p:sldLayoutId id="2147483958" r:id="rId19"/>
    <p:sldLayoutId id="2147483878" r:id="rId20"/>
    <p:sldLayoutId id="2147483879" r:id="rId21"/>
    <p:sldLayoutId id="2147483880" r:id="rId22"/>
    <p:sldLayoutId id="2147483881" r:id="rId23"/>
    <p:sldLayoutId id="2147483882" r:id="rId24"/>
    <p:sldLayoutId id="2147483883" r:id="rId25"/>
    <p:sldLayoutId id="2147483884" r:id="rId26"/>
    <p:sldLayoutId id="2147483885" r:id="rId27"/>
    <p:sldLayoutId id="2147483886" r:id="rId28"/>
    <p:sldLayoutId id="2147483887" r:id="rId29"/>
    <p:sldLayoutId id="2147483888" r:id="rId30"/>
    <p:sldLayoutId id="2147483889" r:id="rId31"/>
    <p:sldLayoutId id="2147483890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6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38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8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342900" indent="-34290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685800" indent="-282576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1257300" indent="-38735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1606550" indent="-34290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8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316740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3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66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79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28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6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38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1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4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774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0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03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69" userDrawn="1">
          <p15:clr>
            <a:srgbClr val="F26B43"/>
          </p15:clr>
        </p15:guide>
        <p15:guide id="5" orient="horz" pos="6182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25" userDrawn="1">
          <p15:clr>
            <a:srgbClr val="F26B43"/>
          </p15:clr>
        </p15:guide>
        <p15:guide id="17" orient="horz" pos="1626" userDrawn="1">
          <p15:clr>
            <a:srgbClr val="F26B43"/>
          </p15:clr>
        </p15:guide>
        <p15:guide id="18" orient="horz" pos="3243" userDrawn="1">
          <p15:clr>
            <a:srgbClr val="F26B43"/>
          </p15:clr>
        </p15:guide>
        <p15:guide id="19" orient="horz" pos="2434" userDrawn="1">
          <p15:clr>
            <a:srgbClr val="F26B43"/>
          </p15:clr>
        </p15:guide>
        <p15:guide id="20" orient="horz" pos="4048" userDrawn="1">
          <p15:clr>
            <a:srgbClr val="F26B43"/>
          </p15:clr>
        </p15:guide>
        <p15:guide id="21" orient="horz" pos="485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582912" y="402709"/>
            <a:ext cx="8247888" cy="859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57332" y="9584667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4173200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219460" y="-221185"/>
            <a:ext cx="18728440" cy="10738894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908" r:id="rId17"/>
    <p:sldLayoutId id="2147483909" r:id="rId18"/>
    <p:sldLayoutId id="2147483910" r:id="rId19"/>
    <p:sldLayoutId id="2147483911" r:id="rId20"/>
    <p:sldLayoutId id="2147483912" r:id="rId21"/>
    <p:sldLayoutId id="2147483913" r:id="rId22"/>
    <p:sldLayoutId id="2147483914" r:id="rId23"/>
    <p:sldLayoutId id="2147483915" r:id="rId24"/>
    <p:sldLayoutId id="2147483916" r:id="rId25"/>
    <p:sldLayoutId id="2147483917" r:id="rId26"/>
    <p:sldLayoutId id="2147483918" r:id="rId27"/>
    <p:sldLayoutId id="2147483919" r:id="rId28"/>
    <p:sldLayoutId id="2147483920" r:id="rId29"/>
    <p:sldLayoutId id="2147483921" r:id="rId30"/>
    <p:sldLayoutId id="2147483922" r:id="rId31"/>
    <p:sldLayoutId id="2147483923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6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38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8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342900" indent="-34290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8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685800" indent="-282576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1257300" indent="-38735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8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1606550" indent="-34290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28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316740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3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66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79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28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6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38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1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4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774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0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03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69" userDrawn="1">
          <p15:clr>
            <a:srgbClr val="F26B43"/>
          </p15:clr>
        </p15:guide>
        <p15:guide id="5" orient="horz" pos="6182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25" userDrawn="1">
          <p15:clr>
            <a:srgbClr val="F26B43"/>
          </p15:clr>
        </p15:guide>
        <p15:guide id="17" orient="horz" pos="1626" userDrawn="1">
          <p15:clr>
            <a:srgbClr val="F26B43"/>
          </p15:clr>
        </p15:guide>
        <p15:guide id="18" orient="horz" pos="3243" userDrawn="1">
          <p15:clr>
            <a:srgbClr val="F26B43"/>
          </p15:clr>
        </p15:guide>
        <p15:guide id="19" orient="horz" pos="2434" userDrawn="1">
          <p15:clr>
            <a:srgbClr val="F26B43"/>
          </p15:clr>
        </p15:guide>
        <p15:guide id="20" orient="horz" pos="4048" userDrawn="1">
          <p15:clr>
            <a:srgbClr val="F26B43"/>
          </p15:clr>
        </p15:guide>
        <p15:guide id="21" orient="horz" pos="485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582912" y="402709"/>
            <a:ext cx="8247888" cy="859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57332" y="9584667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4173200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219460" y="-221185"/>
            <a:ext cx="18728440" cy="10738894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57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956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6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38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8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342900" indent="-34290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8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685800" indent="-282576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1257300" indent="-38735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8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1606550" indent="-34290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28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316740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3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66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79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28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6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38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1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4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774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0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03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69" userDrawn="1">
          <p15:clr>
            <a:srgbClr val="F26B43"/>
          </p15:clr>
        </p15:guide>
        <p15:guide id="5" orient="horz" pos="6182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25" userDrawn="1">
          <p15:clr>
            <a:srgbClr val="F26B43"/>
          </p15:clr>
        </p15:guide>
        <p15:guide id="17" orient="horz" pos="1626" userDrawn="1">
          <p15:clr>
            <a:srgbClr val="F26B43"/>
          </p15:clr>
        </p15:guide>
        <p15:guide id="18" orient="horz" pos="3243" userDrawn="1">
          <p15:clr>
            <a:srgbClr val="F26B43"/>
          </p15:clr>
        </p15:guide>
        <p15:guide id="19" orient="horz" pos="2434" userDrawn="1">
          <p15:clr>
            <a:srgbClr val="F26B43"/>
          </p15:clr>
        </p15:guide>
        <p15:guide id="20" orient="horz" pos="4048" userDrawn="1">
          <p15:clr>
            <a:srgbClr val="F26B43"/>
          </p15:clr>
        </p15:guide>
        <p15:guide id="21" orient="horz" pos="48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17.tiff"/><Relationship Id="rId7" Type="http://schemas.openxmlformats.org/officeDocument/2006/relationships/image" Target="../media/image2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18.tiff"/><Relationship Id="rId9" Type="http://schemas.openxmlformats.org/officeDocument/2006/relationships/image" Target="../media/image26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13" Type="http://schemas.openxmlformats.org/officeDocument/2006/relationships/image" Target="../media/image34.tiff"/><Relationship Id="rId3" Type="http://schemas.openxmlformats.org/officeDocument/2006/relationships/image" Target="../media/image27.tiff"/><Relationship Id="rId7" Type="http://schemas.openxmlformats.org/officeDocument/2006/relationships/image" Target="../media/image22.tiff"/><Relationship Id="rId12" Type="http://schemas.openxmlformats.org/officeDocument/2006/relationships/image" Target="../media/image33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f"/><Relationship Id="rId11" Type="http://schemas.openxmlformats.org/officeDocument/2006/relationships/image" Target="../media/image32.tiff"/><Relationship Id="rId5" Type="http://schemas.openxmlformats.org/officeDocument/2006/relationships/image" Target="../media/image17.tiff"/><Relationship Id="rId10" Type="http://schemas.openxmlformats.org/officeDocument/2006/relationships/image" Target="../media/image31.tiff"/><Relationship Id="rId4" Type="http://schemas.openxmlformats.org/officeDocument/2006/relationships/image" Target="../media/image28.tiff"/><Relationship Id="rId9" Type="http://schemas.openxmlformats.org/officeDocument/2006/relationships/image" Target="../media/image30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13" Type="http://schemas.openxmlformats.org/officeDocument/2006/relationships/image" Target="../media/image34.tiff"/><Relationship Id="rId3" Type="http://schemas.openxmlformats.org/officeDocument/2006/relationships/image" Target="../media/image27.tiff"/><Relationship Id="rId7" Type="http://schemas.openxmlformats.org/officeDocument/2006/relationships/image" Target="../media/image22.tiff"/><Relationship Id="rId12" Type="http://schemas.openxmlformats.org/officeDocument/2006/relationships/image" Target="../media/image33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f"/><Relationship Id="rId11" Type="http://schemas.openxmlformats.org/officeDocument/2006/relationships/image" Target="../media/image32.tiff"/><Relationship Id="rId5" Type="http://schemas.openxmlformats.org/officeDocument/2006/relationships/image" Target="../media/image17.tiff"/><Relationship Id="rId10" Type="http://schemas.openxmlformats.org/officeDocument/2006/relationships/image" Target="../media/image31.tiff"/><Relationship Id="rId4" Type="http://schemas.openxmlformats.org/officeDocument/2006/relationships/image" Target="../media/image28.tiff"/><Relationship Id="rId9" Type="http://schemas.openxmlformats.org/officeDocument/2006/relationships/image" Target="../media/image30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13" Type="http://schemas.openxmlformats.org/officeDocument/2006/relationships/image" Target="../media/image35.tiff"/><Relationship Id="rId3" Type="http://schemas.openxmlformats.org/officeDocument/2006/relationships/image" Target="../media/image27.tiff"/><Relationship Id="rId7" Type="http://schemas.openxmlformats.org/officeDocument/2006/relationships/image" Target="../media/image22.tiff"/><Relationship Id="rId12" Type="http://schemas.openxmlformats.org/officeDocument/2006/relationships/image" Target="../media/image33.tiff"/><Relationship Id="rId2" Type="http://schemas.openxmlformats.org/officeDocument/2006/relationships/image" Target="../media/image3.png"/><Relationship Id="rId16" Type="http://schemas.openxmlformats.org/officeDocument/2006/relationships/image" Target="../media/image3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f"/><Relationship Id="rId11" Type="http://schemas.openxmlformats.org/officeDocument/2006/relationships/image" Target="../media/image32.tiff"/><Relationship Id="rId5" Type="http://schemas.openxmlformats.org/officeDocument/2006/relationships/image" Target="../media/image17.tiff"/><Relationship Id="rId15" Type="http://schemas.openxmlformats.org/officeDocument/2006/relationships/image" Target="../media/image37.tiff"/><Relationship Id="rId10" Type="http://schemas.openxmlformats.org/officeDocument/2006/relationships/image" Target="../media/image31.tiff"/><Relationship Id="rId4" Type="http://schemas.openxmlformats.org/officeDocument/2006/relationships/image" Target="../media/image28.tiff"/><Relationship Id="rId9" Type="http://schemas.openxmlformats.org/officeDocument/2006/relationships/image" Target="../media/image30.tiff"/><Relationship Id="rId14" Type="http://schemas.openxmlformats.org/officeDocument/2006/relationships/image" Target="../media/image36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0" y="4762"/>
            <a:ext cx="9144000" cy="10287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532876" cy="8597217"/>
          </a:xfrm>
        </p:spPr>
        <p:txBody>
          <a:bodyPr/>
          <a:lstStyle/>
          <a:p>
            <a:r>
              <a:rPr lang="en-US" dirty="0" err="1">
                <a:solidFill>
                  <a:srgbClr val="FFFFFF"/>
                </a:solidFill>
              </a:rPr>
              <a:t>FfDL</a:t>
            </a:r>
            <a:r>
              <a:rPr lang="en-US" dirty="0">
                <a:solidFill>
                  <a:srgbClr val="FFFFFF"/>
                </a:solidFill>
              </a:rPr>
              <a:t> - Fabric for Deep Learning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—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Nick Acosta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Developer Advocate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June 26, 2018 / © 2018 IBM Corporation</a:t>
            </a:r>
          </a:p>
        </p:txBody>
      </p:sp>
      <p:pic>
        <p:nvPicPr>
          <p:cNvPr id="6" name="Picture 5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3" y="9386507"/>
            <a:ext cx="1043178" cy="42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82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789548" cy="8597217"/>
          </a:xfrm>
        </p:spPr>
        <p:txBody>
          <a:bodyPr/>
          <a:lstStyle/>
          <a:p>
            <a:r>
              <a:rPr lang="en-US" dirty="0"/>
              <a:t>Why GPUs?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82558-5EB7-B849-A56F-19B5497DD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489" y="2664636"/>
            <a:ext cx="4830009" cy="4830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8D743D-2151-FC42-B387-DE1D74FF8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478" y="1707163"/>
            <a:ext cx="8174978" cy="6744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EAF928-0559-B949-AFBB-D492D4E47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001" y="1401673"/>
            <a:ext cx="13014341" cy="735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87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789548" cy="8597217"/>
          </a:xfrm>
        </p:spPr>
        <p:txBody>
          <a:bodyPr/>
          <a:lstStyle/>
          <a:p>
            <a:r>
              <a:rPr lang="en-US" dirty="0"/>
              <a:t>Deep </a:t>
            </a:r>
            <a:r>
              <a:rPr lang="en-US" dirty="0">
                <a:solidFill>
                  <a:srgbClr val="0F6FFF"/>
                </a:solidFill>
              </a:rPr>
              <a:t>Learning Frameworks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2D48C-CB43-EC4B-BDA7-3E0278206B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82950" y="959142"/>
            <a:ext cx="10890250" cy="862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0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789548" cy="8597217"/>
          </a:xfrm>
        </p:spPr>
        <p:txBody>
          <a:bodyPr/>
          <a:lstStyle/>
          <a:p>
            <a:r>
              <a:rPr lang="en-US" dirty="0"/>
              <a:t>TensorFlow / </a:t>
            </a:r>
            <a:r>
              <a:rPr lang="en-US" dirty="0">
                <a:solidFill>
                  <a:schemeClr val="accent2"/>
                </a:solidFill>
              </a:rPr>
              <a:t>Keras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4D69E-71ED-2048-9808-4CC93172B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03"/>
          <a:stretch/>
        </p:blipFill>
        <p:spPr>
          <a:xfrm>
            <a:off x="2621154" y="1390289"/>
            <a:ext cx="13045693" cy="751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84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789548" cy="8597217"/>
          </a:xfrm>
        </p:spPr>
        <p:txBody>
          <a:bodyPr/>
          <a:lstStyle/>
          <a:p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1BE364-A9C3-2442-9B35-BAB60A86C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100" y="1862119"/>
            <a:ext cx="12717800" cy="657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79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en-US" dirty="0">
                <a:solidFill>
                  <a:schemeClr val="accent2"/>
                </a:solidFill>
              </a:rPr>
              <a:t>Resources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14EF9-41C8-BA4F-8982-0630D518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776" y="219610"/>
            <a:ext cx="4064000" cy="406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09E366-DEDC-A141-B551-6B4EB145A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4" y="2786062"/>
            <a:ext cx="12128500" cy="472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0EA98C-3BFE-5743-8B3A-9C2EF7883A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58"/>
          <a:stretch/>
        </p:blipFill>
        <p:spPr>
          <a:xfrm>
            <a:off x="12549124" y="6067389"/>
            <a:ext cx="3505614" cy="4229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BE5045-0993-7848-841C-41B91CCED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1103" y="4010249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68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Watson </a:t>
            </a:r>
            <a:r>
              <a:rPr lang="en-US" dirty="0">
                <a:solidFill>
                  <a:schemeClr val="accent2"/>
                </a:solidFill>
              </a:rPr>
              <a:t>Studio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790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83D7CB-9FD6-9B4F-A3D0-7AC0B3138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428" y="927617"/>
            <a:ext cx="14721144" cy="844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04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22320" y="-7296"/>
            <a:ext cx="9165680" cy="103038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June 26, 2018 / © 2018 IBM Corporation</a:t>
            </a:r>
          </a:p>
        </p:txBody>
      </p:sp>
      <p:pic>
        <p:nvPicPr>
          <p:cNvPr id="6" name="Picture 5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3" y="9386507"/>
            <a:ext cx="1043178" cy="422942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B0394E0-EEC1-C844-B710-6303435BB3F8}"/>
              </a:ext>
            </a:extLst>
          </p:cNvPr>
          <p:cNvSpPr txBox="1">
            <a:spLocks/>
          </p:cNvSpPr>
          <p:nvPr/>
        </p:nvSpPr>
        <p:spPr>
          <a:xfrm>
            <a:off x="1165188" y="504541"/>
            <a:ext cx="6813755" cy="1620554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>
              <a:spcBef>
                <a:spcPts val="1000"/>
              </a:spcBef>
            </a:pPr>
            <a:r>
              <a:rPr lang="en-US" kern="0" dirty="0">
                <a:solidFill>
                  <a:srgbClr val="0F6FFF"/>
                </a:solidFill>
              </a:rPr>
              <a:t>Connect &amp; Access Data</a:t>
            </a:r>
          </a:p>
          <a:p>
            <a:pPr defTabSz="914400">
              <a:spcBef>
                <a:spcPts val="1000"/>
              </a:spcBef>
            </a:pPr>
            <a:r>
              <a:rPr lang="en-US" sz="2000" kern="0" dirty="0"/>
              <a:t>The default storage type in Watson Studio is IBM Cloud Object Storage, although other object stores (AWS EMR) and data stores are compatible.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D28A80F-D50A-8549-B8F4-28ACCE48AB51}"/>
              </a:ext>
            </a:extLst>
          </p:cNvPr>
          <p:cNvGrpSpPr/>
          <p:nvPr/>
        </p:nvGrpSpPr>
        <p:grpSpPr>
          <a:xfrm>
            <a:off x="9848001" y="6659875"/>
            <a:ext cx="7401793" cy="2391057"/>
            <a:chOff x="9502172" y="7171906"/>
            <a:chExt cx="7067026" cy="204603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CAD704C-8BF8-BA4B-9EAC-213FFA901F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20568" b="21005"/>
            <a:stretch/>
          </p:blipFill>
          <p:spPr>
            <a:xfrm>
              <a:off x="13841484" y="7513626"/>
              <a:ext cx="2727714" cy="152218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2DAF0C-8FE8-3D49-80C8-5F3D69CF1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2172" y="7171906"/>
              <a:ext cx="4838597" cy="2046035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E0826DA-B8C5-B548-B948-4AC90FA6CEC6}"/>
              </a:ext>
            </a:extLst>
          </p:cNvPr>
          <p:cNvGrpSpPr/>
          <p:nvPr/>
        </p:nvGrpSpPr>
        <p:grpSpPr>
          <a:xfrm>
            <a:off x="10102133" y="8960408"/>
            <a:ext cx="4813671" cy="691290"/>
            <a:chOff x="10024110" y="8471777"/>
            <a:chExt cx="4813671" cy="691290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FA04630-D15A-5D44-9C42-DABFD14F8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24110" y="8492932"/>
              <a:ext cx="1363453" cy="648980"/>
            </a:xfrm>
            <a:prstGeom prst="rect">
              <a:avLst/>
            </a:prstGeom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0D919E7-9426-814E-BCEC-1A5197CA8CB1}"/>
                </a:ext>
              </a:extLst>
            </p:cNvPr>
            <p:cNvGrpSpPr/>
            <p:nvPr/>
          </p:nvGrpSpPr>
          <p:grpSpPr>
            <a:xfrm>
              <a:off x="13455203" y="8471777"/>
              <a:ext cx="1382578" cy="691290"/>
              <a:chOff x="13014082" y="8471776"/>
              <a:chExt cx="1382578" cy="691290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C9B50822-5A58-504B-822D-588363085B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3014082" y="8471777"/>
                <a:ext cx="691289" cy="691289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E9FD5E57-F11B-D743-9FDB-0E95B9A565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3705371" y="8471776"/>
                <a:ext cx="691289" cy="691289"/>
              </a:xfrm>
              <a:prstGeom prst="rect">
                <a:avLst/>
              </a:prstGeom>
            </p:spPr>
          </p:pic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CFDAB32-7DC7-2B4A-A9CF-C6AA9F5A9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45243" y="8628875"/>
              <a:ext cx="1152225" cy="377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6305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22320" y="-7296"/>
            <a:ext cx="9165680" cy="103038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April 03, 2018 / © 2018 IBM Corporation</a:t>
            </a:r>
          </a:p>
        </p:txBody>
      </p:sp>
      <p:pic>
        <p:nvPicPr>
          <p:cNvPr id="6" name="Picture 5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3" y="9386507"/>
            <a:ext cx="1043178" cy="422942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B0394E0-EEC1-C844-B710-6303435BB3F8}"/>
              </a:ext>
            </a:extLst>
          </p:cNvPr>
          <p:cNvSpPr txBox="1">
            <a:spLocks/>
          </p:cNvSpPr>
          <p:nvPr/>
        </p:nvSpPr>
        <p:spPr>
          <a:xfrm>
            <a:off x="1165188" y="504541"/>
            <a:ext cx="6813755" cy="1620554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>
              <a:spcBef>
                <a:spcPts val="1000"/>
              </a:spcBef>
            </a:pPr>
            <a:r>
              <a:rPr lang="en-US" kern="0" dirty="0"/>
              <a:t>Connect &amp; Access Data</a:t>
            </a:r>
          </a:p>
          <a:p>
            <a:pPr defTabSz="914400">
              <a:spcBef>
                <a:spcPts val="1000"/>
              </a:spcBef>
            </a:pPr>
            <a:r>
              <a:rPr lang="en-US" sz="2000" kern="0" dirty="0"/>
              <a:t>The default storage type in Watson Studio is IBM Cloud Object Storage, although other object stores (AWS EMR) and data stores are compatible.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7F0CFDC-8BED-F046-9FDC-71BE7FB609E2}"/>
              </a:ext>
            </a:extLst>
          </p:cNvPr>
          <p:cNvSpPr txBox="1">
            <a:spLocks/>
          </p:cNvSpPr>
          <p:nvPr/>
        </p:nvSpPr>
        <p:spPr>
          <a:xfrm>
            <a:off x="1165188" y="2380104"/>
            <a:ext cx="7020233" cy="166555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>
              <a:spcBef>
                <a:spcPts val="1000"/>
              </a:spcBef>
            </a:pPr>
            <a:r>
              <a:rPr lang="en-US" kern="0" dirty="0">
                <a:solidFill>
                  <a:srgbClr val="0F6FFF"/>
                </a:solidFill>
              </a:rPr>
              <a:t>Prepare Data for Analysis</a:t>
            </a:r>
          </a:p>
          <a:p>
            <a:pPr defTabSz="914400">
              <a:spcBef>
                <a:spcPts val="1000"/>
              </a:spcBef>
            </a:pPr>
            <a:r>
              <a:rPr lang="en-US" sz="2000" kern="0" dirty="0"/>
              <a:t>With GUI-based Data Refinery or in a variety of hosted programming languages in a </a:t>
            </a:r>
            <a:r>
              <a:rPr lang="en-US" sz="2000" kern="0" dirty="0" err="1"/>
              <a:t>Jupyter</a:t>
            </a:r>
            <a:r>
              <a:rPr lang="en-US" sz="2000" kern="0" dirty="0"/>
              <a:t> Notebook environment preconfigured for data science.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C9683FF-2869-7545-95C8-DF63858D71ED}"/>
              </a:ext>
            </a:extLst>
          </p:cNvPr>
          <p:cNvGrpSpPr/>
          <p:nvPr/>
        </p:nvGrpSpPr>
        <p:grpSpPr>
          <a:xfrm>
            <a:off x="9848001" y="1950238"/>
            <a:ext cx="7401793" cy="7100694"/>
            <a:chOff x="9883317" y="1349929"/>
            <a:chExt cx="7401793" cy="710069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D28A80F-D50A-8549-B8F4-28ACCE48AB51}"/>
                </a:ext>
              </a:extLst>
            </p:cNvPr>
            <p:cNvGrpSpPr/>
            <p:nvPr/>
          </p:nvGrpSpPr>
          <p:grpSpPr>
            <a:xfrm>
              <a:off x="9883317" y="6059566"/>
              <a:ext cx="7401793" cy="2391057"/>
              <a:chOff x="9502172" y="7171906"/>
              <a:chExt cx="7067026" cy="204603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CAD704C-8BF8-BA4B-9EAC-213FFA901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r="20568" b="21005"/>
              <a:stretch/>
            </p:blipFill>
            <p:spPr>
              <a:xfrm>
                <a:off x="13841484" y="7513626"/>
                <a:ext cx="2727714" cy="1522186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92DAF0C-8FE8-3D49-80C8-5F3D69CF1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02172" y="7171906"/>
                <a:ext cx="4838597" cy="2046035"/>
              </a:xfrm>
              <a:prstGeom prst="rect">
                <a:avLst/>
              </a:prstGeom>
            </p:spPr>
          </p:pic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0EC0D32-FF27-F24A-A602-C534C1B7A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34021" y="1349929"/>
              <a:ext cx="4239330" cy="113932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1574396-9A6F-994F-9269-AAA086E8C148}"/>
              </a:ext>
            </a:extLst>
          </p:cNvPr>
          <p:cNvGrpSpPr/>
          <p:nvPr/>
        </p:nvGrpSpPr>
        <p:grpSpPr>
          <a:xfrm>
            <a:off x="10814184" y="3089558"/>
            <a:ext cx="6008372" cy="2592479"/>
            <a:chOff x="10468897" y="2567415"/>
            <a:chExt cx="6008372" cy="259247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04391E1-4B97-7640-B6F5-C5FAF8D3A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95401" y="3661528"/>
              <a:ext cx="2816929" cy="1498366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186BFD6-8EF1-3C4A-8072-840980275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468897" y="2567415"/>
              <a:ext cx="1801761" cy="606593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0176C18-D4D7-1B4C-AD2B-DBEE34568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95555" y="2631770"/>
              <a:ext cx="616622" cy="477882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E3DE981-1F46-BE4E-9C2F-BD2D711FE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537074" y="2661614"/>
              <a:ext cx="940195" cy="4181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986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22320" y="-7296"/>
            <a:ext cx="9165680" cy="103038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June 26, 2018 / © 2018 IBM Corporation</a:t>
            </a:r>
          </a:p>
        </p:txBody>
      </p:sp>
      <p:pic>
        <p:nvPicPr>
          <p:cNvPr id="6" name="Picture 5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3" y="9386507"/>
            <a:ext cx="1043178" cy="422942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B0394E0-EEC1-C844-B710-6303435BB3F8}"/>
              </a:ext>
            </a:extLst>
          </p:cNvPr>
          <p:cNvSpPr txBox="1">
            <a:spLocks/>
          </p:cNvSpPr>
          <p:nvPr/>
        </p:nvSpPr>
        <p:spPr>
          <a:xfrm>
            <a:off x="1165188" y="504541"/>
            <a:ext cx="6813755" cy="1620554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>
              <a:spcBef>
                <a:spcPts val="1000"/>
              </a:spcBef>
            </a:pPr>
            <a:r>
              <a:rPr lang="en-US" kern="0" dirty="0"/>
              <a:t>Connect &amp; Access Data</a:t>
            </a:r>
          </a:p>
          <a:p>
            <a:pPr defTabSz="914400">
              <a:spcBef>
                <a:spcPts val="1000"/>
              </a:spcBef>
            </a:pPr>
            <a:r>
              <a:rPr lang="en-US" sz="2000" kern="0" dirty="0"/>
              <a:t>The default storage type in Watson Studio is IBM Cloud Object Storage, although other object stores (AWS EMR) and data stores are compatible.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7F0CFDC-8BED-F046-9FDC-71BE7FB609E2}"/>
              </a:ext>
            </a:extLst>
          </p:cNvPr>
          <p:cNvSpPr txBox="1">
            <a:spLocks/>
          </p:cNvSpPr>
          <p:nvPr/>
        </p:nvSpPr>
        <p:spPr>
          <a:xfrm>
            <a:off x="1165188" y="2380104"/>
            <a:ext cx="7020233" cy="166555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>
              <a:spcBef>
                <a:spcPts val="1000"/>
              </a:spcBef>
            </a:pPr>
            <a:r>
              <a:rPr lang="en-US" kern="0" dirty="0"/>
              <a:t>Prepare Data for Analysis</a:t>
            </a:r>
          </a:p>
          <a:p>
            <a:pPr defTabSz="914400">
              <a:spcBef>
                <a:spcPts val="1000"/>
              </a:spcBef>
            </a:pPr>
            <a:r>
              <a:rPr lang="en-US" sz="2000" kern="0" dirty="0"/>
              <a:t>With GUI-based Data Refinery or in a variety of hosted programming languages in a </a:t>
            </a:r>
            <a:r>
              <a:rPr lang="en-US" sz="2000" kern="0" dirty="0" err="1"/>
              <a:t>Jupyter</a:t>
            </a:r>
            <a:r>
              <a:rPr lang="en-US" sz="2000" kern="0" dirty="0"/>
              <a:t> Notebook environment preconfigured for data science.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E31030C-2E33-5448-9072-E7BA9256A2C7}"/>
              </a:ext>
            </a:extLst>
          </p:cNvPr>
          <p:cNvSpPr txBox="1">
            <a:spLocks/>
          </p:cNvSpPr>
          <p:nvPr/>
        </p:nvSpPr>
        <p:spPr>
          <a:xfrm>
            <a:off x="1155958" y="4300663"/>
            <a:ext cx="6931743" cy="158240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>
              <a:spcBef>
                <a:spcPts val="1000"/>
              </a:spcBef>
            </a:pPr>
            <a:r>
              <a:rPr lang="en-US" kern="0" dirty="0">
                <a:solidFill>
                  <a:srgbClr val="0F6FFF"/>
                </a:solidFill>
              </a:rPr>
              <a:t>Build and Train ML/DL Models</a:t>
            </a:r>
          </a:p>
          <a:p>
            <a:pPr defTabSz="914400">
              <a:spcBef>
                <a:spcPts val="1000"/>
              </a:spcBef>
            </a:pPr>
            <a:r>
              <a:rPr lang="en-US" sz="2000" kern="0" dirty="0"/>
              <a:t>Utilizing numerous open source machine learning and deep learning frameworks with the help of automated code in the form of a Experiment Assistant.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C7B0D85-B7DE-CD4C-906A-5A0BE8D66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0357" y="5000624"/>
            <a:ext cx="2247900" cy="914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EFCF254-E524-9E40-BA26-84D5E9159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2252" y="5048886"/>
            <a:ext cx="1270000" cy="85090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4C9683FF-2869-7545-95C8-DF63858D71ED}"/>
              </a:ext>
            </a:extLst>
          </p:cNvPr>
          <p:cNvGrpSpPr/>
          <p:nvPr/>
        </p:nvGrpSpPr>
        <p:grpSpPr>
          <a:xfrm>
            <a:off x="9848001" y="1950238"/>
            <a:ext cx="7910256" cy="7100694"/>
            <a:chOff x="9883317" y="1349929"/>
            <a:chExt cx="7910256" cy="710069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D28A80F-D50A-8549-B8F4-28ACCE48AB51}"/>
                </a:ext>
              </a:extLst>
            </p:cNvPr>
            <p:cNvGrpSpPr/>
            <p:nvPr/>
          </p:nvGrpSpPr>
          <p:grpSpPr>
            <a:xfrm>
              <a:off x="9883317" y="6059566"/>
              <a:ext cx="7401793" cy="2391057"/>
              <a:chOff x="9502172" y="7171906"/>
              <a:chExt cx="7067026" cy="204603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CAD704C-8BF8-BA4B-9EAC-213FFA901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r="20568" b="21005"/>
              <a:stretch/>
            </p:blipFill>
            <p:spPr>
              <a:xfrm>
                <a:off x="13841484" y="7513626"/>
                <a:ext cx="2727714" cy="1522186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92DAF0C-8FE8-3D49-80C8-5F3D69CF1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02172" y="7171906"/>
                <a:ext cx="4838597" cy="2046035"/>
              </a:xfrm>
              <a:prstGeom prst="rect">
                <a:avLst/>
              </a:prstGeom>
            </p:spPr>
          </p:pic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0EC0D32-FF27-F24A-A602-C534C1B7A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34021" y="1349929"/>
              <a:ext cx="4239330" cy="1139320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BEA643C-FDE7-2143-A600-3BC20F9D5B51}"/>
                </a:ext>
              </a:extLst>
            </p:cNvPr>
            <p:cNvGrpSpPr/>
            <p:nvPr/>
          </p:nvGrpSpPr>
          <p:grpSpPr>
            <a:xfrm>
              <a:off x="10151015" y="2863112"/>
              <a:ext cx="7607242" cy="3021436"/>
              <a:chOff x="10202642" y="4008438"/>
              <a:chExt cx="7607242" cy="3021436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76160B9-1381-6941-B6B2-B9892F7D7E00}"/>
                  </a:ext>
                </a:extLst>
              </p:cNvPr>
              <p:cNvGrpSpPr/>
              <p:nvPr/>
            </p:nvGrpSpPr>
            <p:grpSpPr>
              <a:xfrm>
                <a:off x="10202642" y="4008438"/>
                <a:ext cx="7607242" cy="3021436"/>
                <a:chOff x="10202642" y="4008438"/>
                <a:chExt cx="7607242" cy="3021436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1C65714F-7476-1D47-9424-61C5EFC6ED5A}"/>
                    </a:ext>
                  </a:extLst>
                </p:cNvPr>
                <p:cNvGrpSpPr/>
                <p:nvPr/>
              </p:nvGrpSpPr>
              <p:grpSpPr>
                <a:xfrm>
                  <a:off x="10202642" y="4008438"/>
                  <a:ext cx="7607242" cy="3021436"/>
                  <a:chOff x="10202642" y="4008438"/>
                  <a:chExt cx="7607242" cy="3021436"/>
                </a:xfrm>
              </p:grpSpPr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E4B44E78-895B-354E-B039-FE0C3D6DCF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171042" y="4018080"/>
                    <a:ext cx="3638842" cy="3011794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="horz" wrap="square" lIns="36000" tIns="36000" rIns="36000" bIns="3600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0" i="0" u="none" strike="noStrike" cap="none" normalizeH="0" baseline="0" dirty="0">
                      <a:ln>
                        <a:noFill/>
                      </a:ln>
                      <a:solidFill>
                        <a:srgbClr val="191919"/>
                      </a:solidFill>
                      <a:effectLst/>
                      <a:latin typeface="HelvNeue Light for IBM" pitchFamily="34" charset="0"/>
                    </a:endParaRP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B5E5E42D-5ECC-5647-81EB-2F7225E7D61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02642" y="4008438"/>
                    <a:ext cx="3638842" cy="3011794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="horz" wrap="square" lIns="36000" tIns="36000" rIns="36000" bIns="3600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0" i="0" u="none" strike="noStrike" cap="none" normalizeH="0" baseline="0" dirty="0">
                      <a:ln>
                        <a:noFill/>
                      </a:ln>
                      <a:solidFill>
                        <a:srgbClr val="191919"/>
                      </a:solidFill>
                      <a:effectLst/>
                      <a:latin typeface="HelvNeue Light for IBM" pitchFamily="34" charset="0"/>
                    </a:endParaRPr>
                  </a:p>
                </p:txBody>
              </p: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965CC5DE-2A30-014B-BD66-8C8B93D28E2D}"/>
                    </a:ext>
                  </a:extLst>
                </p:cNvPr>
                <p:cNvGrpSpPr/>
                <p:nvPr/>
              </p:nvGrpSpPr>
              <p:grpSpPr>
                <a:xfrm>
                  <a:off x="10248024" y="5250241"/>
                  <a:ext cx="3243507" cy="1641253"/>
                  <a:chOff x="9995716" y="4560273"/>
                  <a:chExt cx="3243507" cy="1641253"/>
                </a:xfrm>
              </p:grpSpPr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09C131E8-069D-A74B-9FF5-2D176F3B67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995716" y="5287654"/>
                    <a:ext cx="2558841" cy="913872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9E16F0C2-5F71-1841-BE2A-1EFF14B846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1755699" y="4560273"/>
                    <a:ext cx="1440237" cy="1440237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03721BF1-A041-A640-8486-D81998D35E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2271393" y="5671891"/>
                    <a:ext cx="967830" cy="45745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EB11C14-5543-B34D-B328-B7131845F736}"/>
                  </a:ext>
                </a:extLst>
              </p:cNvPr>
              <p:cNvGrpSpPr/>
              <p:nvPr/>
            </p:nvGrpSpPr>
            <p:grpSpPr>
              <a:xfrm>
                <a:off x="14197807" y="4962728"/>
                <a:ext cx="3286157" cy="1352848"/>
                <a:chOff x="14210667" y="5419037"/>
                <a:chExt cx="3286157" cy="1352848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F1D27915-608E-BD4E-8F37-94CF02501B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t="38973" b="26812"/>
                <a:stretch/>
              </p:blipFill>
              <p:spPr>
                <a:xfrm>
                  <a:off x="14210667" y="6354006"/>
                  <a:ext cx="1744733" cy="417879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B61D37B1-DD7E-1B49-9D40-149E922312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008080" y="5419037"/>
                  <a:ext cx="1488744" cy="431736"/>
                </a:xfrm>
                <a:prstGeom prst="rect">
                  <a:avLst/>
                </a:prstGeom>
              </p:spPr>
            </p:pic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229884D-A8D4-5441-BCC6-7B37ED73496F}"/>
                </a:ext>
              </a:extLst>
            </p:cNvPr>
            <p:cNvSpPr txBox="1"/>
            <p:nvPr/>
          </p:nvSpPr>
          <p:spPr>
            <a:xfrm>
              <a:off x="10196395" y="2993690"/>
              <a:ext cx="35934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Machine Learning	           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523369E-E2EB-1644-997D-DCC5BBE9162A}"/>
                </a:ext>
              </a:extLst>
            </p:cNvPr>
            <p:cNvSpPr txBox="1"/>
            <p:nvPr/>
          </p:nvSpPr>
          <p:spPr>
            <a:xfrm>
              <a:off x="14200112" y="2988181"/>
              <a:ext cx="35934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Deep Learning	            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CC5DA06-9FCF-7846-AAC0-D528641A27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13750" y="5061824"/>
            <a:ext cx="1590677" cy="132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32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582776" y="1702661"/>
            <a:ext cx="8247888" cy="6510455"/>
          </a:xfrm>
        </p:spPr>
        <p:txBody>
          <a:bodyPr/>
          <a:lstStyle/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b="1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Part Four - Fabric for Deep Learning 	04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Introduction	05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Characteristics	06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Architecture	07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	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b="1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Part Five - DLaaS Example	30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endParaRPr lang="en-US" kern="1200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b="1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Part Six - Conclusion	31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Q&amp;A	32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38912" y="1702661"/>
            <a:ext cx="8247888" cy="6510455"/>
          </a:xfrm>
        </p:spPr>
        <p:txBody>
          <a:bodyPr/>
          <a:lstStyle/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b="1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Part One - Introduction	02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Agenda	03	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endParaRPr lang="en-US" kern="1200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b="1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Part Two - Deep Learning	10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AI / ML / DL	12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Neural Networks	13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Why Deep Learning	14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Why GPUs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Deep Learning Frameworks	16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endParaRPr lang="en-US" kern="1200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b="1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Part Three - Watson Studio	23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Introducing Watson Studio	21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Architecture	22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Deep Learning as a Service</a:t>
            </a:r>
          </a:p>
        </p:txBody>
      </p:sp>
    </p:spTree>
    <p:extLst>
      <p:ext uri="{BB962C8B-B14F-4D97-AF65-F5344CB8AC3E}">
        <p14:creationId xmlns:p14="http://schemas.microsoft.com/office/powerpoint/2010/main" val="254949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22320" y="-7296"/>
            <a:ext cx="9165680" cy="103038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June 26, 2018 / © 2018 IBM Corporation</a:t>
            </a:r>
          </a:p>
        </p:txBody>
      </p:sp>
      <p:pic>
        <p:nvPicPr>
          <p:cNvPr id="6" name="Picture 5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3" y="9386507"/>
            <a:ext cx="1043178" cy="422942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B0394E0-EEC1-C844-B710-6303435BB3F8}"/>
              </a:ext>
            </a:extLst>
          </p:cNvPr>
          <p:cNvSpPr txBox="1">
            <a:spLocks/>
          </p:cNvSpPr>
          <p:nvPr/>
        </p:nvSpPr>
        <p:spPr>
          <a:xfrm>
            <a:off x="1165188" y="504541"/>
            <a:ext cx="6813755" cy="1620554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>
              <a:spcBef>
                <a:spcPts val="1000"/>
              </a:spcBef>
            </a:pPr>
            <a:r>
              <a:rPr lang="en-US" kern="0" dirty="0"/>
              <a:t>Connect &amp; Access Data</a:t>
            </a:r>
          </a:p>
          <a:p>
            <a:pPr defTabSz="914400">
              <a:spcBef>
                <a:spcPts val="1000"/>
              </a:spcBef>
            </a:pPr>
            <a:r>
              <a:rPr lang="en-US" sz="2000" kern="0" dirty="0"/>
              <a:t>The default storage type in Watson Studio is IBM Cloud Object Storage, although other object stores (AWS EMR) and data stores are compatible.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7F0CFDC-8BED-F046-9FDC-71BE7FB609E2}"/>
              </a:ext>
            </a:extLst>
          </p:cNvPr>
          <p:cNvSpPr txBox="1">
            <a:spLocks/>
          </p:cNvSpPr>
          <p:nvPr/>
        </p:nvSpPr>
        <p:spPr>
          <a:xfrm>
            <a:off x="1165188" y="2380104"/>
            <a:ext cx="7020233" cy="166555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>
              <a:spcBef>
                <a:spcPts val="1000"/>
              </a:spcBef>
            </a:pPr>
            <a:r>
              <a:rPr lang="en-US" kern="0" dirty="0"/>
              <a:t>Prepare Data for Analysis</a:t>
            </a:r>
          </a:p>
          <a:p>
            <a:pPr defTabSz="914400">
              <a:spcBef>
                <a:spcPts val="1000"/>
              </a:spcBef>
            </a:pPr>
            <a:r>
              <a:rPr lang="en-US" sz="2000" kern="0" dirty="0"/>
              <a:t>With GUI-based Data Refinery or in a variety of hosted programming languages in a </a:t>
            </a:r>
            <a:r>
              <a:rPr lang="en-US" sz="2000" kern="0" dirty="0" err="1"/>
              <a:t>Jupyter</a:t>
            </a:r>
            <a:r>
              <a:rPr lang="en-US" sz="2000" kern="0" dirty="0"/>
              <a:t> Notebook environment preconfigured for data science.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E31030C-2E33-5448-9072-E7BA9256A2C7}"/>
              </a:ext>
            </a:extLst>
          </p:cNvPr>
          <p:cNvSpPr txBox="1">
            <a:spLocks/>
          </p:cNvSpPr>
          <p:nvPr/>
        </p:nvSpPr>
        <p:spPr>
          <a:xfrm>
            <a:off x="1155958" y="4300663"/>
            <a:ext cx="6931743" cy="158240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>
              <a:spcBef>
                <a:spcPts val="1000"/>
              </a:spcBef>
            </a:pPr>
            <a:r>
              <a:rPr lang="en-US" kern="0" dirty="0"/>
              <a:t>Build and Train ML/DL Models</a:t>
            </a:r>
          </a:p>
          <a:p>
            <a:pPr defTabSz="914400">
              <a:spcBef>
                <a:spcPts val="1000"/>
              </a:spcBef>
            </a:pPr>
            <a:r>
              <a:rPr lang="en-US" sz="2000" kern="0" dirty="0"/>
              <a:t>Utilizing numerous open source machine learning and deep learning frameworks with the help of automated code in the form of a Experiment Assistant.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9DCF870-38D7-6F48-8B26-B832681C2743}"/>
              </a:ext>
            </a:extLst>
          </p:cNvPr>
          <p:cNvSpPr txBox="1">
            <a:spLocks/>
          </p:cNvSpPr>
          <p:nvPr/>
        </p:nvSpPr>
        <p:spPr>
          <a:xfrm>
            <a:off x="1152371" y="6134368"/>
            <a:ext cx="6931743" cy="168880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>
              <a:spcBef>
                <a:spcPts val="1000"/>
              </a:spcBef>
            </a:pPr>
            <a:r>
              <a:rPr lang="en-US" kern="0" dirty="0">
                <a:solidFill>
                  <a:srgbClr val="0F6FFF"/>
                </a:solidFill>
              </a:rPr>
              <a:t>Deploy Models</a:t>
            </a:r>
          </a:p>
          <a:p>
            <a:pPr defTabSz="914400">
              <a:spcBef>
                <a:spcPts val="1000"/>
              </a:spcBef>
            </a:pPr>
            <a:r>
              <a:rPr lang="en-US" sz="2000" kern="0" dirty="0"/>
              <a:t>At scale to serve predictions for non Data Scientists by utilizing consumable APIs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C7B0D85-B7DE-CD4C-906A-5A0BE8D66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0357" y="5000624"/>
            <a:ext cx="2247900" cy="914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EFCF254-E524-9E40-BA26-84D5E9159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2252" y="5048886"/>
            <a:ext cx="1270000" cy="85090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4C9683FF-2869-7545-95C8-DF63858D71ED}"/>
              </a:ext>
            </a:extLst>
          </p:cNvPr>
          <p:cNvGrpSpPr/>
          <p:nvPr/>
        </p:nvGrpSpPr>
        <p:grpSpPr>
          <a:xfrm>
            <a:off x="9848001" y="1950238"/>
            <a:ext cx="7910256" cy="7100694"/>
            <a:chOff x="9883317" y="1349929"/>
            <a:chExt cx="7910256" cy="710069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D28A80F-D50A-8549-B8F4-28ACCE48AB51}"/>
                </a:ext>
              </a:extLst>
            </p:cNvPr>
            <p:cNvGrpSpPr/>
            <p:nvPr/>
          </p:nvGrpSpPr>
          <p:grpSpPr>
            <a:xfrm>
              <a:off x="9883317" y="6059566"/>
              <a:ext cx="7401793" cy="2391057"/>
              <a:chOff x="9502172" y="7171906"/>
              <a:chExt cx="7067026" cy="204603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CAD704C-8BF8-BA4B-9EAC-213FFA901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r="20568" b="21005"/>
              <a:stretch/>
            </p:blipFill>
            <p:spPr>
              <a:xfrm>
                <a:off x="13841484" y="7513626"/>
                <a:ext cx="2727714" cy="1522186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92DAF0C-8FE8-3D49-80C8-5F3D69CF1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02172" y="7171906"/>
                <a:ext cx="4838597" cy="2046035"/>
              </a:xfrm>
              <a:prstGeom prst="rect">
                <a:avLst/>
              </a:prstGeom>
            </p:spPr>
          </p:pic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0EC0D32-FF27-F24A-A602-C534C1B7A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34021" y="1349929"/>
              <a:ext cx="4239330" cy="1139320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BEA643C-FDE7-2143-A600-3BC20F9D5B51}"/>
                </a:ext>
              </a:extLst>
            </p:cNvPr>
            <p:cNvGrpSpPr/>
            <p:nvPr/>
          </p:nvGrpSpPr>
          <p:grpSpPr>
            <a:xfrm>
              <a:off x="10151015" y="2863112"/>
              <a:ext cx="7607242" cy="3021436"/>
              <a:chOff x="10202642" y="4008438"/>
              <a:chExt cx="7607242" cy="3021436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76160B9-1381-6941-B6B2-B9892F7D7E00}"/>
                  </a:ext>
                </a:extLst>
              </p:cNvPr>
              <p:cNvGrpSpPr/>
              <p:nvPr/>
            </p:nvGrpSpPr>
            <p:grpSpPr>
              <a:xfrm>
                <a:off x="10202642" y="4008438"/>
                <a:ext cx="7607242" cy="3021436"/>
                <a:chOff x="10202642" y="4008438"/>
                <a:chExt cx="7607242" cy="3021436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1C65714F-7476-1D47-9424-61C5EFC6ED5A}"/>
                    </a:ext>
                  </a:extLst>
                </p:cNvPr>
                <p:cNvGrpSpPr/>
                <p:nvPr/>
              </p:nvGrpSpPr>
              <p:grpSpPr>
                <a:xfrm>
                  <a:off x="10202642" y="4008438"/>
                  <a:ext cx="7607242" cy="3021436"/>
                  <a:chOff x="10202642" y="4008438"/>
                  <a:chExt cx="7607242" cy="3021436"/>
                </a:xfrm>
              </p:grpSpPr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E4B44E78-895B-354E-B039-FE0C3D6DCF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171042" y="4018080"/>
                    <a:ext cx="3638842" cy="3011794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="horz" wrap="square" lIns="36000" tIns="36000" rIns="36000" bIns="3600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0" i="0" u="none" strike="noStrike" cap="none" normalizeH="0" baseline="0" dirty="0">
                      <a:ln>
                        <a:noFill/>
                      </a:ln>
                      <a:solidFill>
                        <a:srgbClr val="191919"/>
                      </a:solidFill>
                      <a:effectLst/>
                      <a:latin typeface="HelvNeue Light for IBM" pitchFamily="34" charset="0"/>
                    </a:endParaRP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B5E5E42D-5ECC-5647-81EB-2F7225E7D61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02642" y="4008438"/>
                    <a:ext cx="3638842" cy="3011794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="horz" wrap="square" lIns="36000" tIns="36000" rIns="36000" bIns="3600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0" i="0" u="none" strike="noStrike" cap="none" normalizeH="0" baseline="0" dirty="0">
                      <a:ln>
                        <a:noFill/>
                      </a:ln>
                      <a:solidFill>
                        <a:srgbClr val="191919"/>
                      </a:solidFill>
                      <a:effectLst/>
                      <a:latin typeface="HelvNeue Light for IBM" pitchFamily="34" charset="0"/>
                    </a:endParaRPr>
                  </a:p>
                </p:txBody>
              </p: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965CC5DE-2A30-014B-BD66-8C8B93D28E2D}"/>
                    </a:ext>
                  </a:extLst>
                </p:cNvPr>
                <p:cNvGrpSpPr/>
                <p:nvPr/>
              </p:nvGrpSpPr>
              <p:grpSpPr>
                <a:xfrm>
                  <a:off x="10248024" y="5250241"/>
                  <a:ext cx="3243507" cy="1641253"/>
                  <a:chOff x="9995716" y="4560273"/>
                  <a:chExt cx="3243507" cy="1641253"/>
                </a:xfrm>
              </p:grpSpPr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09C131E8-069D-A74B-9FF5-2D176F3B67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995716" y="5287654"/>
                    <a:ext cx="2558841" cy="913872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9E16F0C2-5F71-1841-BE2A-1EFF14B846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1755699" y="4560273"/>
                    <a:ext cx="1440237" cy="1440237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03721BF1-A041-A640-8486-D81998D35E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2271393" y="5671891"/>
                    <a:ext cx="967830" cy="45745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EB11C14-5543-B34D-B328-B7131845F736}"/>
                  </a:ext>
                </a:extLst>
              </p:cNvPr>
              <p:cNvGrpSpPr/>
              <p:nvPr/>
            </p:nvGrpSpPr>
            <p:grpSpPr>
              <a:xfrm>
                <a:off x="14197807" y="4962728"/>
                <a:ext cx="3286157" cy="1352848"/>
                <a:chOff x="14210667" y="5419037"/>
                <a:chExt cx="3286157" cy="1352848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F1D27915-608E-BD4E-8F37-94CF02501B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t="38973" b="26812"/>
                <a:stretch/>
              </p:blipFill>
              <p:spPr>
                <a:xfrm>
                  <a:off x="14210667" y="6354006"/>
                  <a:ext cx="1744733" cy="417879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B61D37B1-DD7E-1B49-9D40-149E922312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008080" y="5419037"/>
                  <a:ext cx="1488744" cy="431736"/>
                </a:xfrm>
                <a:prstGeom prst="rect">
                  <a:avLst/>
                </a:prstGeom>
              </p:spPr>
            </p:pic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229884D-A8D4-5441-BCC6-7B37ED73496F}"/>
                </a:ext>
              </a:extLst>
            </p:cNvPr>
            <p:cNvSpPr txBox="1"/>
            <p:nvPr/>
          </p:nvSpPr>
          <p:spPr>
            <a:xfrm>
              <a:off x="10196395" y="2993690"/>
              <a:ext cx="35934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Machine Learning	       </a:t>
              </a:r>
              <a:r>
                <a:rPr lang="en-US" sz="2000" dirty="0">
                  <a:latin typeface="IBM Plex Sans" charset="0"/>
                  <a:ea typeface="IBM Plex Sans" charset="0"/>
                  <a:cs typeface="IBM Plex Sans" charset="0"/>
                </a:rPr>
                <a:t>{}</a:t>
              </a:r>
              <a:r>
                <a:rPr lang="en-US" sz="20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    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523369E-E2EB-1644-997D-DCC5BBE9162A}"/>
                </a:ext>
              </a:extLst>
            </p:cNvPr>
            <p:cNvSpPr txBox="1"/>
            <p:nvPr/>
          </p:nvSpPr>
          <p:spPr>
            <a:xfrm>
              <a:off x="14200112" y="2988181"/>
              <a:ext cx="35934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Deep Learning	       </a:t>
              </a:r>
              <a:r>
                <a:rPr lang="en-US" sz="2000" dirty="0">
                  <a:latin typeface="IBM Plex Sans" charset="0"/>
                  <a:ea typeface="IBM Plex Sans" charset="0"/>
                  <a:cs typeface="IBM Plex Sans" charset="0"/>
                </a:rPr>
                <a:t>{}</a:t>
              </a:r>
              <a:r>
                <a:rPr lang="en-US" sz="20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     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CC5DA06-9FCF-7846-AAC0-D528641A27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13750" y="5061824"/>
            <a:ext cx="1590677" cy="132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00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22320" y="-7296"/>
            <a:ext cx="9165680" cy="103038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June 26, 2018 / © 2018 IBM Corporation</a:t>
            </a:r>
          </a:p>
        </p:txBody>
      </p:sp>
      <p:pic>
        <p:nvPicPr>
          <p:cNvPr id="6" name="Picture 5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3" y="9386507"/>
            <a:ext cx="1043178" cy="422942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B0394E0-EEC1-C844-B710-6303435BB3F8}"/>
              </a:ext>
            </a:extLst>
          </p:cNvPr>
          <p:cNvSpPr txBox="1">
            <a:spLocks/>
          </p:cNvSpPr>
          <p:nvPr/>
        </p:nvSpPr>
        <p:spPr>
          <a:xfrm>
            <a:off x="1165188" y="504541"/>
            <a:ext cx="6813755" cy="1620554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>
              <a:spcBef>
                <a:spcPts val="1000"/>
              </a:spcBef>
            </a:pPr>
            <a:r>
              <a:rPr lang="en-US" kern="0" dirty="0"/>
              <a:t>Connect &amp; Access Data</a:t>
            </a:r>
          </a:p>
          <a:p>
            <a:pPr defTabSz="914400">
              <a:spcBef>
                <a:spcPts val="1000"/>
              </a:spcBef>
            </a:pPr>
            <a:r>
              <a:rPr lang="en-US" sz="2000" kern="0" dirty="0"/>
              <a:t>The default storage type in Watson Studio is IBM Cloud Object Storage, although other object stores (AWS EMR) and data stores are compatible.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7F0CFDC-8BED-F046-9FDC-71BE7FB609E2}"/>
              </a:ext>
            </a:extLst>
          </p:cNvPr>
          <p:cNvSpPr txBox="1">
            <a:spLocks/>
          </p:cNvSpPr>
          <p:nvPr/>
        </p:nvSpPr>
        <p:spPr>
          <a:xfrm>
            <a:off x="1165188" y="2380104"/>
            <a:ext cx="7020233" cy="166555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>
              <a:spcBef>
                <a:spcPts val="1000"/>
              </a:spcBef>
            </a:pPr>
            <a:r>
              <a:rPr lang="en-US" kern="0" dirty="0"/>
              <a:t>Prepare Data for Analysis</a:t>
            </a:r>
          </a:p>
          <a:p>
            <a:pPr defTabSz="914400">
              <a:spcBef>
                <a:spcPts val="1000"/>
              </a:spcBef>
            </a:pPr>
            <a:r>
              <a:rPr lang="en-US" sz="2000" kern="0" dirty="0"/>
              <a:t>With GUI-based Data Refinery or in a variety of hosted programming languages in a </a:t>
            </a:r>
            <a:r>
              <a:rPr lang="en-US" sz="2000" kern="0" dirty="0" err="1"/>
              <a:t>Jupyter</a:t>
            </a:r>
            <a:r>
              <a:rPr lang="en-US" sz="2000" kern="0" dirty="0"/>
              <a:t> Notebook environment preconfigured for data science.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E31030C-2E33-5448-9072-E7BA9256A2C7}"/>
              </a:ext>
            </a:extLst>
          </p:cNvPr>
          <p:cNvSpPr txBox="1">
            <a:spLocks/>
          </p:cNvSpPr>
          <p:nvPr/>
        </p:nvSpPr>
        <p:spPr>
          <a:xfrm>
            <a:off x="1155958" y="4300663"/>
            <a:ext cx="6931743" cy="158240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>
              <a:spcBef>
                <a:spcPts val="1000"/>
              </a:spcBef>
            </a:pPr>
            <a:r>
              <a:rPr lang="en-US" kern="0" dirty="0"/>
              <a:t>Build and Train ML/DL Models</a:t>
            </a:r>
          </a:p>
          <a:p>
            <a:pPr defTabSz="914400">
              <a:spcBef>
                <a:spcPts val="1000"/>
              </a:spcBef>
            </a:pPr>
            <a:r>
              <a:rPr lang="en-US" sz="2000" kern="0" dirty="0"/>
              <a:t>Utilizing numerous open source machine learning and deep learning frameworks with the help of automated code in the form of a Experiment Assistant.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9DCF870-38D7-6F48-8B26-B832681C2743}"/>
              </a:ext>
            </a:extLst>
          </p:cNvPr>
          <p:cNvSpPr txBox="1">
            <a:spLocks/>
          </p:cNvSpPr>
          <p:nvPr/>
        </p:nvSpPr>
        <p:spPr>
          <a:xfrm>
            <a:off x="1152371" y="6134368"/>
            <a:ext cx="6931743" cy="168880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>
              <a:spcBef>
                <a:spcPts val="1000"/>
              </a:spcBef>
            </a:pPr>
            <a:r>
              <a:rPr lang="en-US" kern="0" dirty="0"/>
              <a:t>Deploy Models</a:t>
            </a:r>
          </a:p>
          <a:p>
            <a:pPr defTabSz="914400">
              <a:spcBef>
                <a:spcPts val="1000"/>
              </a:spcBef>
            </a:pPr>
            <a:r>
              <a:rPr lang="en-US" sz="2000" kern="0" dirty="0"/>
              <a:t>At scale to serve predictions for non Data Scientists by utilizing consumable APIs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C7B0D85-B7DE-CD4C-906A-5A0BE8D66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0357" y="5000624"/>
            <a:ext cx="2247900" cy="914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EFCF254-E524-9E40-BA26-84D5E9159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2252" y="5048886"/>
            <a:ext cx="1270000" cy="85090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4C9683FF-2869-7545-95C8-DF63858D71ED}"/>
              </a:ext>
            </a:extLst>
          </p:cNvPr>
          <p:cNvGrpSpPr/>
          <p:nvPr/>
        </p:nvGrpSpPr>
        <p:grpSpPr>
          <a:xfrm>
            <a:off x="9848001" y="1950238"/>
            <a:ext cx="7910256" cy="7100694"/>
            <a:chOff x="9883317" y="1349929"/>
            <a:chExt cx="7910256" cy="710069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D28A80F-D50A-8549-B8F4-28ACCE48AB51}"/>
                </a:ext>
              </a:extLst>
            </p:cNvPr>
            <p:cNvGrpSpPr/>
            <p:nvPr/>
          </p:nvGrpSpPr>
          <p:grpSpPr>
            <a:xfrm>
              <a:off x="9883317" y="6059566"/>
              <a:ext cx="7401793" cy="2391057"/>
              <a:chOff x="9502172" y="7171906"/>
              <a:chExt cx="7067026" cy="204603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CAD704C-8BF8-BA4B-9EAC-213FFA901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r="20568" b="21005"/>
              <a:stretch/>
            </p:blipFill>
            <p:spPr>
              <a:xfrm>
                <a:off x="13841484" y="7513626"/>
                <a:ext cx="2727714" cy="1522186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92DAF0C-8FE8-3D49-80C8-5F3D69CF1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02172" y="7171906"/>
                <a:ext cx="4838597" cy="2046035"/>
              </a:xfrm>
              <a:prstGeom prst="rect">
                <a:avLst/>
              </a:prstGeom>
            </p:spPr>
          </p:pic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0EC0D32-FF27-F24A-A602-C534C1B7A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34021" y="1349929"/>
              <a:ext cx="4239330" cy="1139320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BEA643C-FDE7-2143-A600-3BC20F9D5B51}"/>
                </a:ext>
              </a:extLst>
            </p:cNvPr>
            <p:cNvGrpSpPr/>
            <p:nvPr/>
          </p:nvGrpSpPr>
          <p:grpSpPr>
            <a:xfrm>
              <a:off x="10151015" y="2863112"/>
              <a:ext cx="7607242" cy="3021436"/>
              <a:chOff x="10202642" y="4008438"/>
              <a:chExt cx="7607242" cy="3021436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76160B9-1381-6941-B6B2-B9892F7D7E00}"/>
                  </a:ext>
                </a:extLst>
              </p:cNvPr>
              <p:cNvGrpSpPr/>
              <p:nvPr/>
            </p:nvGrpSpPr>
            <p:grpSpPr>
              <a:xfrm>
                <a:off x="10202642" y="4008438"/>
                <a:ext cx="7607242" cy="3021436"/>
                <a:chOff x="10202642" y="4008438"/>
                <a:chExt cx="7607242" cy="3021436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1C65714F-7476-1D47-9424-61C5EFC6ED5A}"/>
                    </a:ext>
                  </a:extLst>
                </p:cNvPr>
                <p:cNvGrpSpPr/>
                <p:nvPr/>
              </p:nvGrpSpPr>
              <p:grpSpPr>
                <a:xfrm>
                  <a:off x="10202642" y="4008438"/>
                  <a:ext cx="7607242" cy="3021436"/>
                  <a:chOff x="10202642" y="4008438"/>
                  <a:chExt cx="7607242" cy="3021436"/>
                </a:xfrm>
              </p:grpSpPr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E4B44E78-895B-354E-B039-FE0C3D6DCF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171042" y="4018080"/>
                    <a:ext cx="3638842" cy="3011794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="horz" wrap="square" lIns="36000" tIns="36000" rIns="36000" bIns="3600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0" i="0" u="none" strike="noStrike" cap="none" normalizeH="0" baseline="0" dirty="0">
                      <a:ln>
                        <a:noFill/>
                      </a:ln>
                      <a:solidFill>
                        <a:srgbClr val="191919"/>
                      </a:solidFill>
                      <a:effectLst/>
                      <a:latin typeface="HelvNeue Light for IBM" pitchFamily="34" charset="0"/>
                    </a:endParaRP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B5E5E42D-5ECC-5647-81EB-2F7225E7D61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02642" y="4008438"/>
                    <a:ext cx="3638842" cy="3011794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="horz" wrap="square" lIns="36000" tIns="36000" rIns="36000" bIns="3600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0" i="0" u="none" strike="noStrike" cap="none" normalizeH="0" baseline="0" dirty="0">
                      <a:ln>
                        <a:noFill/>
                      </a:ln>
                      <a:solidFill>
                        <a:srgbClr val="191919"/>
                      </a:solidFill>
                      <a:effectLst/>
                      <a:latin typeface="HelvNeue Light for IBM" pitchFamily="34" charset="0"/>
                    </a:endParaRPr>
                  </a:p>
                </p:txBody>
              </p: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965CC5DE-2A30-014B-BD66-8C8B93D28E2D}"/>
                    </a:ext>
                  </a:extLst>
                </p:cNvPr>
                <p:cNvGrpSpPr/>
                <p:nvPr/>
              </p:nvGrpSpPr>
              <p:grpSpPr>
                <a:xfrm>
                  <a:off x="10248024" y="5250241"/>
                  <a:ext cx="3243507" cy="1641253"/>
                  <a:chOff x="9995716" y="4560273"/>
                  <a:chExt cx="3243507" cy="1641253"/>
                </a:xfrm>
              </p:grpSpPr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09C131E8-069D-A74B-9FF5-2D176F3B67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995716" y="5287654"/>
                    <a:ext cx="2558841" cy="913872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9E16F0C2-5F71-1841-BE2A-1EFF14B846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1755699" y="4560273"/>
                    <a:ext cx="1440237" cy="1440237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03721BF1-A041-A640-8486-D81998D35E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2271393" y="5671891"/>
                    <a:ext cx="967830" cy="45745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EB11C14-5543-B34D-B328-B7131845F736}"/>
                  </a:ext>
                </a:extLst>
              </p:cNvPr>
              <p:cNvGrpSpPr/>
              <p:nvPr/>
            </p:nvGrpSpPr>
            <p:grpSpPr>
              <a:xfrm>
                <a:off x="14197807" y="4962728"/>
                <a:ext cx="3286157" cy="1352848"/>
                <a:chOff x="14210667" y="5419037"/>
                <a:chExt cx="3286157" cy="1352848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F1D27915-608E-BD4E-8F37-94CF02501B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t="38973" b="26812"/>
                <a:stretch/>
              </p:blipFill>
              <p:spPr>
                <a:xfrm>
                  <a:off x="14210667" y="6354006"/>
                  <a:ext cx="1744733" cy="417879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B61D37B1-DD7E-1B49-9D40-149E922312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008080" y="5419037"/>
                  <a:ext cx="1488744" cy="431736"/>
                </a:xfrm>
                <a:prstGeom prst="rect">
                  <a:avLst/>
                </a:prstGeom>
              </p:spPr>
            </p:pic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229884D-A8D4-5441-BCC6-7B37ED73496F}"/>
                </a:ext>
              </a:extLst>
            </p:cNvPr>
            <p:cNvSpPr txBox="1"/>
            <p:nvPr/>
          </p:nvSpPr>
          <p:spPr>
            <a:xfrm>
              <a:off x="10196395" y="2993690"/>
              <a:ext cx="35934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Machine Learning	       </a:t>
              </a:r>
              <a:r>
                <a:rPr lang="en-US" sz="2000" dirty="0">
                  <a:latin typeface="IBM Plex Sans" charset="0"/>
                  <a:ea typeface="IBM Plex Sans" charset="0"/>
                  <a:cs typeface="IBM Plex Sans" charset="0"/>
                </a:rPr>
                <a:t>{}</a:t>
              </a:r>
              <a:r>
                <a:rPr lang="en-US" sz="20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    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523369E-E2EB-1644-997D-DCC5BBE9162A}"/>
                </a:ext>
              </a:extLst>
            </p:cNvPr>
            <p:cNvSpPr txBox="1"/>
            <p:nvPr/>
          </p:nvSpPr>
          <p:spPr>
            <a:xfrm>
              <a:off x="14200112" y="2988181"/>
              <a:ext cx="35934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Deep Learning	       </a:t>
              </a:r>
              <a:r>
                <a:rPr lang="en-US" sz="2000" dirty="0">
                  <a:latin typeface="IBM Plex Sans" charset="0"/>
                  <a:ea typeface="IBM Plex Sans" charset="0"/>
                  <a:cs typeface="IBM Plex Sans" charset="0"/>
                </a:rPr>
                <a:t>{}</a:t>
              </a:r>
              <a:r>
                <a:rPr lang="en-US" sz="20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    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2D270F-86DA-AC41-A696-7DE3B44C0FCE}"/>
              </a:ext>
            </a:extLst>
          </p:cNvPr>
          <p:cNvGrpSpPr/>
          <p:nvPr/>
        </p:nvGrpSpPr>
        <p:grpSpPr>
          <a:xfrm>
            <a:off x="12381902" y="798486"/>
            <a:ext cx="3217098" cy="824237"/>
            <a:chOff x="11187636" y="453643"/>
            <a:chExt cx="5284432" cy="13558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A0D7E3-86FD-964F-A750-B50ACC3F7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173709" y="453643"/>
              <a:ext cx="1355860" cy="13558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D5DEE3C-7E25-8942-9311-75C7CE7CC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093242" y="453905"/>
              <a:ext cx="1378826" cy="13405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440896B-2CD7-F942-A57E-25D7E47D1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187636" y="453643"/>
              <a:ext cx="1422400" cy="1340814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CC5DA06-9FCF-7846-AAC0-D528641A271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013750" y="5061824"/>
            <a:ext cx="1590677" cy="1325034"/>
          </a:xfrm>
          <a:prstGeom prst="rect">
            <a:avLst/>
          </a:prstGeom>
        </p:spPr>
      </p:pic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46064868-75F0-134F-853A-5BABAAC74C69}"/>
              </a:ext>
            </a:extLst>
          </p:cNvPr>
          <p:cNvSpPr txBox="1">
            <a:spLocks/>
          </p:cNvSpPr>
          <p:nvPr/>
        </p:nvSpPr>
        <p:spPr>
          <a:xfrm>
            <a:off x="1165188" y="7644561"/>
            <a:ext cx="6931743" cy="168880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>
              <a:spcBef>
                <a:spcPts val="1000"/>
              </a:spcBef>
            </a:pPr>
            <a:r>
              <a:rPr lang="en-US" kern="0" dirty="0">
                <a:solidFill>
                  <a:schemeClr val="accent2"/>
                </a:solidFill>
              </a:rPr>
              <a:t>Use Watson</a:t>
            </a:r>
          </a:p>
          <a:p>
            <a:pPr defTabSz="914400">
              <a:spcBef>
                <a:spcPts val="1000"/>
              </a:spcBef>
            </a:pPr>
            <a:r>
              <a:rPr lang="en-US" sz="2000" kern="0" dirty="0"/>
              <a:t>To quickly build, deploy, and consume Artificial Intelligence </a:t>
            </a:r>
          </a:p>
        </p:txBody>
      </p:sp>
    </p:spTree>
    <p:extLst>
      <p:ext uri="{BB962C8B-B14F-4D97-AF65-F5344CB8AC3E}">
        <p14:creationId xmlns:p14="http://schemas.microsoft.com/office/powerpoint/2010/main" val="2616103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CB0BC0-D52A-454D-8A74-E3B840972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428" y="952450"/>
            <a:ext cx="14721144" cy="83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31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879D8D-D4D4-E34D-83D3-319F16F63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428" y="948449"/>
            <a:ext cx="14721144" cy="839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38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2EFED84-ACD6-2A45-8A05-19C0A573F8ED}"/>
              </a:ext>
            </a:extLst>
          </p:cNvPr>
          <p:cNvSpPr/>
          <p:nvPr/>
        </p:nvSpPr>
        <p:spPr bwMode="auto">
          <a:xfrm>
            <a:off x="1786270" y="1027702"/>
            <a:ext cx="14715460" cy="8241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B1B41E-7E0A-664A-AB3E-04B8C83BB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083" y="1086286"/>
            <a:ext cx="14515833" cy="8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32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9365060" cy="8597217"/>
          </a:xfrm>
        </p:spPr>
        <p:txBody>
          <a:bodyPr/>
          <a:lstStyle/>
          <a:p>
            <a:r>
              <a:rPr lang="en-US" dirty="0"/>
              <a:t>Fabric </a:t>
            </a:r>
            <a:r>
              <a:rPr lang="en-US" dirty="0">
                <a:solidFill>
                  <a:srgbClr val="0F6FFF"/>
                </a:solidFill>
              </a:rPr>
              <a:t>for Deep Learning (</a:t>
            </a:r>
            <a:r>
              <a:rPr lang="en-US" dirty="0" err="1">
                <a:solidFill>
                  <a:srgbClr val="0F6FFF"/>
                </a:solidFill>
              </a:rPr>
              <a:t>FfDL</a:t>
            </a:r>
            <a:r>
              <a:rPr lang="en-US" dirty="0">
                <a:solidFill>
                  <a:srgbClr val="0F6FFF"/>
                </a:solidFill>
              </a:rPr>
              <a:t>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244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32016-9688-8D45-9236-E17AC5DD7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770" y="1289881"/>
            <a:ext cx="13620461" cy="77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83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32896-0FC1-A14B-991B-DBE7774E6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795" y="2040603"/>
            <a:ext cx="15644410" cy="621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92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r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5DC57D-C45B-464E-A29A-37EA84770A98}"/>
              </a:ext>
            </a:extLst>
          </p:cNvPr>
          <p:cNvSpPr/>
          <p:nvPr/>
        </p:nvSpPr>
        <p:spPr>
          <a:xfrm>
            <a:off x="4572000" y="4686470"/>
            <a:ext cx="9144000" cy="9235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Scalable Multi-Framework Multi-Tenant Lifecycle Management of Deep Learning Training Jobs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928F9A5-C385-6149-900E-3C7678998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02709"/>
            <a:ext cx="8789548" cy="8597217"/>
          </a:xfrm>
        </p:spPr>
        <p:txBody>
          <a:bodyPr/>
          <a:lstStyle/>
          <a:p>
            <a:r>
              <a:rPr lang="en-US" dirty="0"/>
              <a:t>What is it?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810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r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5DC57D-C45B-464E-A29A-37EA84770A98}"/>
              </a:ext>
            </a:extLst>
          </p:cNvPr>
          <p:cNvSpPr/>
          <p:nvPr/>
        </p:nvSpPr>
        <p:spPr>
          <a:xfrm>
            <a:off x="4572000" y="4686470"/>
            <a:ext cx="9144000" cy="21704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raining job is a set of interconnected Kubernetes pods, each containing one or more Docker containers. Jobs can be single node or distributed, and can co-ordinate using a peer-to-peer overlay network (for Caffe2) or using a parameter server (e.g., Caffe, Torch).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928F9A5-C385-6149-900E-3C7678998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02709"/>
            <a:ext cx="8789548" cy="8597217"/>
          </a:xfrm>
        </p:spPr>
        <p:txBody>
          <a:bodyPr/>
          <a:lstStyle/>
          <a:p>
            <a:r>
              <a:rPr lang="en-US" dirty="0"/>
              <a:t>Training </a:t>
            </a:r>
            <a:r>
              <a:rPr lang="en-US" dirty="0">
                <a:solidFill>
                  <a:srgbClr val="0F6FFF"/>
                </a:solidFill>
              </a:rPr>
              <a:t>Job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620A00-B248-544C-A0B2-C480FC97E8B4}"/>
              </a:ext>
            </a:extLst>
          </p:cNvPr>
          <p:cNvSpPr/>
          <p:nvPr/>
        </p:nvSpPr>
        <p:spPr>
          <a:xfrm>
            <a:off x="4815398" y="2744641"/>
            <a:ext cx="8779968" cy="507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efficient, fair, and secure job resource allocation at scale</a:t>
            </a:r>
          </a:p>
        </p:txBody>
      </p:sp>
    </p:spTree>
    <p:extLst>
      <p:ext uri="{BB962C8B-B14F-4D97-AF65-F5344CB8AC3E}">
        <p14:creationId xmlns:p14="http://schemas.microsoft.com/office/powerpoint/2010/main" val="303080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</a:t>
            </a:r>
            <a:r>
              <a:rPr lang="en-US" dirty="0">
                <a:solidFill>
                  <a:schemeClr val="accent2"/>
                </a:solidFill>
              </a:rPr>
              <a:t>Learning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38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0928F9A5-C385-6149-900E-3C7678998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02709"/>
            <a:ext cx="8789548" cy="8597217"/>
          </a:xfrm>
        </p:spPr>
        <p:txBody>
          <a:bodyPr/>
          <a:lstStyle/>
          <a:p>
            <a:r>
              <a:rPr lang="en-US" dirty="0"/>
              <a:t>Why?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r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5DC57D-C45B-464E-A29A-37EA84770A98}"/>
              </a:ext>
            </a:extLst>
          </p:cNvPr>
          <p:cNvSpPr/>
          <p:nvPr/>
        </p:nvSpPr>
        <p:spPr>
          <a:xfrm>
            <a:off x="4572000" y="4686470"/>
            <a:ext cx="9144000" cy="21704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Private Cloud services</a:t>
            </a:r>
          </a:p>
          <a:p>
            <a:r>
              <a:rPr lang="en-US" dirty="0"/>
              <a:t>Showcase Watson Studio</a:t>
            </a:r>
          </a:p>
          <a:p>
            <a:r>
              <a:rPr lang="en-US" dirty="0"/>
              <a:t>Continue embrace of Open Source</a:t>
            </a:r>
          </a:p>
          <a:p>
            <a:r>
              <a:rPr lang="en-US" dirty="0" err="1"/>
              <a:t>Flexiblity</a:t>
            </a:r>
            <a:r>
              <a:rPr lang="en-US" dirty="0"/>
              <a:t> future frameworks while providing cross framework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3942230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7EA09A8-8020-A24A-9DBB-88C5332F2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02709"/>
            <a:ext cx="8789548" cy="8597217"/>
          </a:xfrm>
        </p:spPr>
        <p:txBody>
          <a:bodyPr/>
          <a:lstStyle/>
          <a:p>
            <a:r>
              <a:rPr lang="en-US" dirty="0"/>
              <a:t>Architecture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r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47D667-0E7F-0145-8A92-340AE5DBA43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1795" y="2040603"/>
            <a:ext cx="15644410" cy="621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29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r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CD71F5-F78D-664A-AB43-6920EBD841FD}"/>
              </a:ext>
            </a:extLst>
          </p:cNvPr>
          <p:cNvGrpSpPr/>
          <p:nvPr/>
        </p:nvGrpSpPr>
        <p:grpSpPr>
          <a:xfrm>
            <a:off x="1321795" y="2040603"/>
            <a:ext cx="15644410" cy="6215318"/>
            <a:chOff x="1321795" y="2040603"/>
            <a:chExt cx="15644410" cy="621531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147D667-0E7F-0145-8A92-340AE5DBA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21795" y="2040603"/>
              <a:ext cx="15644410" cy="621531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C42B806-9C8B-E74C-8517-55065D388060}"/>
                </a:ext>
              </a:extLst>
            </p:cNvPr>
            <p:cNvSpPr/>
            <p:nvPr/>
          </p:nvSpPr>
          <p:spPr bwMode="auto">
            <a:xfrm>
              <a:off x="2935705" y="6689557"/>
              <a:ext cx="12994105" cy="7700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HelvNeue Light for IBM" pitchFamily="34" charset="0"/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26C1C28A-232F-0643-89CE-18ED7D579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02709"/>
            <a:ext cx="8789548" cy="8597217"/>
          </a:xfrm>
        </p:spPr>
        <p:txBody>
          <a:bodyPr/>
          <a:lstStyle/>
          <a:p>
            <a:r>
              <a:rPr lang="en-US" dirty="0"/>
              <a:t>Kubernetes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23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r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CD71F5-F78D-664A-AB43-6920EBD841FD}"/>
              </a:ext>
            </a:extLst>
          </p:cNvPr>
          <p:cNvGrpSpPr/>
          <p:nvPr/>
        </p:nvGrpSpPr>
        <p:grpSpPr>
          <a:xfrm>
            <a:off x="1321795" y="2040603"/>
            <a:ext cx="15644410" cy="6215318"/>
            <a:chOff x="1321795" y="2040603"/>
            <a:chExt cx="15644410" cy="621531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147D667-0E7F-0145-8A92-340AE5DBA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21795" y="2040603"/>
              <a:ext cx="15644410" cy="621531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C42B806-9C8B-E74C-8517-55065D388060}"/>
                </a:ext>
              </a:extLst>
            </p:cNvPr>
            <p:cNvSpPr/>
            <p:nvPr/>
          </p:nvSpPr>
          <p:spPr bwMode="auto">
            <a:xfrm>
              <a:off x="2935705" y="6689557"/>
              <a:ext cx="12994105" cy="7700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HelvNeue Light for IBM" pitchFamily="34" charset="0"/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26C1C28A-232F-0643-89CE-18ED7D579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02709"/>
            <a:ext cx="8789548" cy="8597217"/>
          </a:xfrm>
        </p:spPr>
        <p:txBody>
          <a:bodyPr/>
          <a:lstStyle/>
          <a:p>
            <a:r>
              <a:rPr lang="en-US" dirty="0"/>
              <a:t>Kubernetes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bject 94">
            <a:extLst>
              <a:ext uri="{FF2B5EF4-FFF2-40B4-BE49-F238E27FC236}">
                <a16:creationId xmlns:a16="http://schemas.microsoft.com/office/drawing/2014/main" id="{46C94B53-3E3E-B34E-8EC3-F6038527E5CB}"/>
              </a:ext>
            </a:extLst>
          </p:cNvPr>
          <p:cNvSpPr txBox="1"/>
          <p:nvPr/>
        </p:nvSpPr>
        <p:spPr>
          <a:xfrm>
            <a:off x="2070790" y="4770360"/>
            <a:ext cx="11292284" cy="2734081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vert="horz" wrap="square" lIns="0" tIns="68579" rIns="0" bIns="0" rtlCol="0">
            <a:spAutoFit/>
          </a:bodyPr>
          <a:lstStyle/>
          <a:p>
            <a:pPr marL="137160">
              <a:spcBef>
                <a:spcPts val="539"/>
              </a:spcBef>
            </a:pPr>
            <a:r>
              <a:rPr lang="en-US" sz="2850" dirty="0">
                <a:solidFill>
                  <a:srgbClr val="0F6FFF"/>
                </a:solidFill>
                <a:latin typeface="Helvetica Light" panose="020B0403020202020204" pitchFamily="34" charset="0"/>
              </a:rPr>
              <a:t>E</a:t>
            </a:r>
            <a:r>
              <a:rPr lang="en-US" sz="2850" dirty="0">
                <a:solidFill>
                  <a:schemeClr val="bg1"/>
                </a:solidFill>
                <a:latin typeface="Helvetica Light" panose="020B0403020202020204" pitchFamily="34" charset="0"/>
              </a:rPr>
              <a:t>xtends Kubernetes for GPUs</a:t>
            </a:r>
          </a:p>
          <a:p>
            <a:pPr marL="137160">
              <a:spcBef>
                <a:spcPts val="539"/>
              </a:spcBef>
            </a:pPr>
            <a:r>
              <a:rPr lang="en-US" sz="3200" dirty="0">
                <a:solidFill>
                  <a:srgbClr val="0F6FFF"/>
                </a:solidFill>
              </a:rPr>
              <a:t>F</a:t>
            </a:r>
            <a:r>
              <a:rPr lang="en-US" sz="3200" dirty="0">
                <a:solidFill>
                  <a:schemeClr val="bg1"/>
                </a:solidFill>
              </a:rPr>
              <a:t>inds and provisions nodes that satisfy LCM requirements</a:t>
            </a:r>
          </a:p>
          <a:p>
            <a:pPr marL="137160">
              <a:spcBef>
                <a:spcPts val="539"/>
              </a:spcBef>
            </a:pPr>
            <a:r>
              <a:rPr lang="en-US" sz="3200" dirty="0">
                <a:solidFill>
                  <a:schemeClr val="accent2"/>
                </a:solidFill>
              </a:rPr>
              <a:t>M</a:t>
            </a:r>
            <a:r>
              <a:rPr lang="en-US" sz="3200" dirty="0">
                <a:solidFill>
                  <a:schemeClr val="bg1"/>
                </a:solidFill>
              </a:rPr>
              <a:t>anages container cluster of GPU-enabled machines</a:t>
            </a:r>
          </a:p>
          <a:p>
            <a:pPr marL="137160">
              <a:spcBef>
                <a:spcPts val="539"/>
              </a:spcBef>
            </a:pPr>
            <a:r>
              <a:rPr lang="en-US" sz="3200" dirty="0">
                <a:solidFill>
                  <a:schemeClr val="accent2"/>
                </a:solidFill>
              </a:rPr>
              <a:t>R</a:t>
            </a:r>
            <a:r>
              <a:rPr lang="en-US" sz="3200" dirty="0">
                <a:solidFill>
                  <a:schemeClr val="bg1"/>
                </a:solidFill>
              </a:rPr>
              <a:t>estart microservices on crash </a:t>
            </a:r>
          </a:p>
          <a:p>
            <a:pPr marL="137160">
              <a:spcBef>
                <a:spcPts val="539"/>
              </a:spcBef>
            </a:pPr>
            <a:r>
              <a:rPr lang="en-US" sz="3200" dirty="0">
                <a:solidFill>
                  <a:schemeClr val="accent2"/>
                </a:solidFill>
              </a:rPr>
              <a:t>R</a:t>
            </a:r>
            <a:r>
              <a:rPr lang="en-US" sz="3200" dirty="0">
                <a:solidFill>
                  <a:schemeClr val="bg1"/>
                </a:solidFill>
              </a:rPr>
              <a:t>eports health of microservices</a:t>
            </a:r>
            <a:endParaRPr lang="en-US" sz="285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978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r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CD71F5-F78D-664A-AB43-6920EBD841FD}"/>
              </a:ext>
            </a:extLst>
          </p:cNvPr>
          <p:cNvGrpSpPr/>
          <p:nvPr/>
        </p:nvGrpSpPr>
        <p:grpSpPr>
          <a:xfrm>
            <a:off x="1321795" y="2040603"/>
            <a:ext cx="15644410" cy="6215318"/>
            <a:chOff x="1321795" y="2040603"/>
            <a:chExt cx="15644410" cy="621531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147D667-0E7F-0145-8A92-340AE5DBA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21795" y="2040603"/>
              <a:ext cx="15644410" cy="621531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C42B806-9C8B-E74C-8517-55065D388060}"/>
                </a:ext>
              </a:extLst>
            </p:cNvPr>
            <p:cNvSpPr/>
            <p:nvPr/>
          </p:nvSpPr>
          <p:spPr bwMode="auto">
            <a:xfrm>
              <a:off x="9962148" y="3593432"/>
              <a:ext cx="3031958" cy="9304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HelvNeue Light for IBM" pitchFamily="34" charset="0"/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26C1C28A-232F-0643-89CE-18ED7D579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02709"/>
            <a:ext cx="8789548" cy="8597217"/>
          </a:xfrm>
        </p:spPr>
        <p:txBody>
          <a:bodyPr/>
          <a:lstStyle/>
          <a:p>
            <a:r>
              <a:rPr lang="en-US" dirty="0"/>
              <a:t>REST</a:t>
            </a:r>
            <a:r>
              <a:rPr lang="en-US" dirty="0">
                <a:solidFill>
                  <a:schemeClr val="accent2"/>
                </a:solidFill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421642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93B746E-04F2-174D-8EB7-A62E604B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02709"/>
            <a:ext cx="8789548" cy="8597217"/>
          </a:xfrm>
        </p:spPr>
        <p:txBody>
          <a:bodyPr/>
          <a:lstStyle/>
          <a:p>
            <a:r>
              <a:rPr lang="en-US" dirty="0"/>
              <a:t>REST</a:t>
            </a:r>
            <a:r>
              <a:rPr lang="en-US" dirty="0">
                <a:solidFill>
                  <a:schemeClr val="accent2"/>
                </a:solidFill>
              </a:rPr>
              <a:t> API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r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CD71F5-F78D-664A-AB43-6920EBD841FD}"/>
              </a:ext>
            </a:extLst>
          </p:cNvPr>
          <p:cNvGrpSpPr/>
          <p:nvPr/>
        </p:nvGrpSpPr>
        <p:grpSpPr>
          <a:xfrm>
            <a:off x="1321795" y="2040603"/>
            <a:ext cx="15644410" cy="6215318"/>
            <a:chOff x="1321795" y="2040603"/>
            <a:chExt cx="15644410" cy="621531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147D667-0E7F-0145-8A92-340AE5DBA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21795" y="2040603"/>
              <a:ext cx="15644410" cy="621531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C42B806-9C8B-E74C-8517-55065D388060}"/>
                </a:ext>
              </a:extLst>
            </p:cNvPr>
            <p:cNvSpPr/>
            <p:nvPr/>
          </p:nvSpPr>
          <p:spPr bwMode="auto">
            <a:xfrm>
              <a:off x="9962148" y="3593432"/>
              <a:ext cx="3031958" cy="9304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HelvNeue Light for IBM" pitchFamily="34" charset="0"/>
              </a:endParaRPr>
            </a:p>
          </p:txBody>
        </p:sp>
        <p:sp>
          <p:nvSpPr>
            <p:cNvPr id="25" name="object 94">
              <a:extLst>
                <a:ext uri="{FF2B5EF4-FFF2-40B4-BE49-F238E27FC236}">
                  <a16:creationId xmlns:a16="http://schemas.microsoft.com/office/drawing/2014/main" id="{CB1820F5-B826-0B48-A8DE-56461769538C}"/>
                </a:ext>
              </a:extLst>
            </p:cNvPr>
            <p:cNvSpPr txBox="1"/>
            <p:nvPr/>
          </p:nvSpPr>
          <p:spPr>
            <a:xfrm>
              <a:off x="2070790" y="4770360"/>
              <a:ext cx="9680119" cy="1824986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</p:spPr>
          <p:txBody>
            <a:bodyPr vert="horz" wrap="square" lIns="0" tIns="68579" rIns="0" bIns="0" rtlCol="0">
              <a:spAutoFit/>
            </a:bodyPr>
            <a:lstStyle/>
            <a:p>
              <a:pPr marL="137160">
                <a:spcBef>
                  <a:spcPts val="539"/>
                </a:spcBef>
              </a:pPr>
              <a:r>
                <a:rPr lang="en-US" sz="2850" dirty="0">
                  <a:solidFill>
                    <a:srgbClr val="0F6FFF"/>
                  </a:solidFill>
                  <a:latin typeface="Helvetica Light" panose="020B0403020202020204" pitchFamily="34" charset="0"/>
                </a:rPr>
                <a:t>H</a:t>
              </a:r>
              <a:r>
                <a:rPr sz="2850" dirty="0">
                  <a:solidFill>
                    <a:srgbClr val="FFFFFF"/>
                  </a:solidFill>
                  <a:latin typeface="Helvetica Light" panose="020B0403020202020204" pitchFamily="34" charset="0"/>
                </a:rPr>
                <a:t>andles </a:t>
              </a:r>
              <a:r>
                <a:rPr lang="en-US" sz="2850" dirty="0">
                  <a:solidFill>
                    <a:srgbClr val="FFFFFF"/>
                  </a:solidFill>
                  <a:latin typeface="Helvetica Light" panose="020B0403020202020204" pitchFamily="34" charset="0"/>
                </a:rPr>
                <a:t>all incoming requests</a:t>
              </a:r>
            </a:p>
            <a:p>
              <a:pPr marL="137160" marR="629601">
                <a:lnSpc>
                  <a:spcPct val="100899"/>
                </a:lnSpc>
                <a:spcBef>
                  <a:spcPts val="8"/>
                </a:spcBef>
                <a:tabLst>
                  <a:tab pos="651510" algn="l"/>
                </a:tabLst>
              </a:pPr>
              <a:r>
                <a:rPr lang="en-US" sz="2850" dirty="0">
                  <a:solidFill>
                    <a:srgbClr val="0F6FFF"/>
                  </a:solidFill>
                  <a:latin typeface="Helvetica Light" panose="020B0403020202020204" pitchFamily="34" charset="0"/>
                </a:rPr>
                <a:t>A</a:t>
              </a:r>
              <a:r>
                <a:rPr sz="2850" dirty="0">
                  <a:solidFill>
                    <a:srgbClr val="FFFFFF"/>
                  </a:solidFill>
                  <a:latin typeface="Helvetica Light" panose="020B0403020202020204" pitchFamily="34" charset="0"/>
                </a:rPr>
                <a:t>cts as proxy to the lower-level</a:t>
              </a:r>
              <a:r>
                <a:rPr lang="en-US" sz="2850" dirty="0">
                  <a:solidFill>
                    <a:srgbClr val="FFFFFF"/>
                  </a:solidFill>
                  <a:latin typeface="Helvetica Light" panose="020B0403020202020204" pitchFamily="34" charset="0"/>
                </a:rPr>
                <a:t> </a:t>
              </a:r>
              <a:r>
                <a:rPr sz="2850" dirty="0" err="1">
                  <a:solidFill>
                    <a:srgbClr val="FFFFFF"/>
                  </a:solidFill>
                  <a:latin typeface="Helvetica Light" panose="020B0403020202020204" pitchFamily="34" charset="0"/>
                </a:rPr>
                <a:t>gRPC</a:t>
              </a:r>
              <a:r>
                <a:rPr lang="en-US" sz="2850" dirty="0">
                  <a:solidFill>
                    <a:srgbClr val="FFFFFF"/>
                  </a:solidFill>
                  <a:latin typeface="Helvetica Light" panose="020B0403020202020204" pitchFamily="34" charset="0"/>
                </a:rPr>
                <a:t> </a:t>
              </a:r>
              <a:r>
                <a:rPr sz="2850" dirty="0">
                  <a:solidFill>
                    <a:srgbClr val="FFFFFF"/>
                  </a:solidFill>
                  <a:latin typeface="Helvetica Light" panose="020B0403020202020204" pitchFamily="34" charset="0"/>
                </a:rPr>
                <a:t> Trainer </a:t>
              </a:r>
              <a:r>
                <a:rPr lang="en-US" sz="2850" dirty="0">
                  <a:solidFill>
                    <a:srgbClr val="FFFFFF"/>
                  </a:solidFill>
                  <a:latin typeface="Helvetica Light" panose="020B0403020202020204" pitchFamily="34" charset="0"/>
                </a:rPr>
                <a:t> </a:t>
              </a:r>
              <a:r>
                <a:rPr sz="2850" dirty="0">
                  <a:solidFill>
                    <a:srgbClr val="FFFFFF"/>
                  </a:solidFill>
                  <a:latin typeface="Helvetica Light" panose="020B0403020202020204" pitchFamily="34" charset="0"/>
                </a:rPr>
                <a:t>service.</a:t>
              </a:r>
              <a:endParaRPr lang="en-US" sz="2850" dirty="0">
                <a:cs typeface="Times New Roman"/>
              </a:endParaRPr>
            </a:p>
            <a:p>
              <a:pPr marL="137160" marR="240983">
                <a:lnSpc>
                  <a:spcPct val="100899"/>
                </a:lnSpc>
                <a:spcBef>
                  <a:spcPts val="8"/>
                </a:spcBef>
                <a:tabLst>
                  <a:tab pos="650558" algn="l"/>
                  <a:tab pos="651510" algn="l"/>
                </a:tabLst>
              </a:pPr>
              <a:r>
                <a:rPr lang="en-US" sz="2850" dirty="0">
                  <a:solidFill>
                    <a:srgbClr val="0F6FFF"/>
                  </a:solidFill>
                  <a:latin typeface="Helvetica Light" panose="020B0403020202020204" pitchFamily="34" charset="0"/>
                </a:rPr>
                <a:t>L</a:t>
              </a:r>
              <a:r>
                <a:rPr sz="2850" dirty="0">
                  <a:solidFill>
                    <a:srgbClr val="FFFFFF"/>
                  </a:solidFill>
                  <a:latin typeface="Helvetica Light" panose="020B0403020202020204" pitchFamily="34" charset="0"/>
                </a:rPr>
                <a:t>oad-balances requests </a:t>
              </a:r>
              <a:endParaRPr lang="en-US" sz="2850" dirty="0">
                <a:solidFill>
                  <a:srgbClr val="FFFFFF"/>
                </a:solidFill>
                <a:latin typeface="Helvetica Light" panose="020B0403020202020204" pitchFamily="34" charset="0"/>
              </a:endParaRPr>
            </a:p>
            <a:p>
              <a:pPr marL="137160" marR="240983">
                <a:lnSpc>
                  <a:spcPct val="100899"/>
                </a:lnSpc>
                <a:spcBef>
                  <a:spcPts val="8"/>
                </a:spcBef>
                <a:tabLst>
                  <a:tab pos="650558" algn="l"/>
                  <a:tab pos="651510" algn="l"/>
                </a:tabLst>
              </a:pPr>
              <a:r>
                <a:rPr lang="en-US" sz="2850" dirty="0">
                  <a:solidFill>
                    <a:srgbClr val="0F6FFF"/>
                  </a:solidFill>
                  <a:latin typeface="Helvetica Light" panose="020B0403020202020204" pitchFamily="34" charset="0"/>
                </a:rPr>
                <a:t>H</a:t>
              </a:r>
              <a:r>
                <a:rPr lang="en-US" sz="2850" dirty="0">
                  <a:solidFill>
                    <a:srgbClr val="FFFFFF"/>
                  </a:solidFill>
                  <a:latin typeface="Helvetica Light" panose="020B0403020202020204" pitchFamily="34" charset="0"/>
                </a:rPr>
                <a:t>andles </a:t>
              </a:r>
              <a:r>
                <a:rPr sz="2850" dirty="0">
                  <a:solidFill>
                    <a:srgbClr val="FFFFFF"/>
                  </a:solidFill>
                  <a:latin typeface="Helvetica Light" panose="020B0403020202020204" pitchFamily="34" charset="0"/>
                </a:rPr>
                <a:t>authentication.</a:t>
              </a:r>
              <a:endParaRPr sz="2850" dirty="0"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14365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r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46C00A-C0B3-2F4C-BABF-7574F3FDF841}"/>
              </a:ext>
            </a:extLst>
          </p:cNvPr>
          <p:cNvGrpSpPr/>
          <p:nvPr/>
        </p:nvGrpSpPr>
        <p:grpSpPr>
          <a:xfrm>
            <a:off x="1321795" y="2040603"/>
            <a:ext cx="15644410" cy="6215318"/>
            <a:chOff x="1321795" y="2040603"/>
            <a:chExt cx="15644410" cy="621531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1735D0F-CEA4-9C4E-ABFC-602B082C2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21795" y="2040603"/>
              <a:ext cx="15644410" cy="6215318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A26A2B0-6971-F043-AE0A-822928A6C0CA}"/>
                </a:ext>
              </a:extLst>
            </p:cNvPr>
            <p:cNvSpPr/>
            <p:nvPr/>
          </p:nvSpPr>
          <p:spPr bwMode="auto">
            <a:xfrm>
              <a:off x="9946106" y="4217820"/>
              <a:ext cx="3031958" cy="9304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HelvNeue Light for IBM" pitchFamily="34" charset="0"/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B5D0AFE5-872D-3940-B07C-343303F5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02709"/>
            <a:ext cx="8789548" cy="8597217"/>
          </a:xfrm>
        </p:spPr>
        <p:txBody>
          <a:bodyPr/>
          <a:lstStyle/>
          <a:p>
            <a:r>
              <a:rPr lang="en-US" dirty="0"/>
              <a:t>Trainer</a:t>
            </a:r>
            <a:r>
              <a:rPr lang="en-US" dirty="0">
                <a:solidFill>
                  <a:schemeClr val="accent2"/>
                </a:solidFill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2608514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61FFA2B-CB0B-BE46-8F51-32A00543F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02709"/>
            <a:ext cx="8789548" cy="8597217"/>
          </a:xfrm>
        </p:spPr>
        <p:txBody>
          <a:bodyPr/>
          <a:lstStyle/>
          <a:p>
            <a:r>
              <a:rPr lang="en-US" dirty="0"/>
              <a:t>Trainer</a:t>
            </a:r>
            <a:r>
              <a:rPr lang="en-US" dirty="0">
                <a:solidFill>
                  <a:schemeClr val="accent2"/>
                </a:solidFill>
              </a:rPr>
              <a:t> Service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r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46C00A-C0B3-2F4C-BABF-7574F3FDF841}"/>
              </a:ext>
            </a:extLst>
          </p:cNvPr>
          <p:cNvGrpSpPr/>
          <p:nvPr/>
        </p:nvGrpSpPr>
        <p:grpSpPr>
          <a:xfrm>
            <a:off x="420624" y="2040603"/>
            <a:ext cx="16545581" cy="6372926"/>
            <a:chOff x="420624" y="2040603"/>
            <a:chExt cx="16545581" cy="637292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1735D0F-CEA4-9C4E-ABFC-602B082C2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21795" y="2040603"/>
              <a:ext cx="15644410" cy="6215318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A26A2B0-6971-F043-AE0A-822928A6C0CA}"/>
                </a:ext>
              </a:extLst>
            </p:cNvPr>
            <p:cNvSpPr/>
            <p:nvPr/>
          </p:nvSpPr>
          <p:spPr bwMode="auto">
            <a:xfrm>
              <a:off x="9946106" y="4217820"/>
              <a:ext cx="3031958" cy="9304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HelvNeue Light for IBM" pitchFamily="34" charset="0"/>
              </a:endParaRPr>
            </a:p>
          </p:txBody>
        </p:sp>
        <p:sp>
          <p:nvSpPr>
            <p:cNvPr id="21" name="object 99">
              <a:extLst>
                <a:ext uri="{FF2B5EF4-FFF2-40B4-BE49-F238E27FC236}">
                  <a16:creationId xmlns:a16="http://schemas.microsoft.com/office/drawing/2014/main" id="{4385D108-D354-FB4D-A1F3-6A4A9505EC07}"/>
                </a:ext>
              </a:extLst>
            </p:cNvPr>
            <p:cNvSpPr txBox="1"/>
            <p:nvPr/>
          </p:nvSpPr>
          <p:spPr>
            <a:xfrm>
              <a:off x="420624" y="5324222"/>
              <a:ext cx="10895076" cy="3089307"/>
            </a:xfrm>
            <a:prstGeom prst="rect">
              <a:avLst/>
            </a:prstGeom>
            <a:solidFill>
              <a:schemeClr val="tx1">
                <a:alpha val="92000"/>
              </a:schemeClr>
            </a:solidFill>
          </p:spPr>
          <p:txBody>
            <a:bodyPr vert="horz" wrap="square" lIns="0" tIns="19050" rIns="0" bIns="0" rtlCol="0">
              <a:spAutoFit/>
            </a:bodyPr>
            <a:lstStyle/>
            <a:p>
              <a:pPr marL="19050">
                <a:spcBef>
                  <a:spcPts val="150"/>
                </a:spcBef>
              </a:pPr>
              <a:r>
                <a:rPr lang="en-US" sz="2850" dirty="0">
                  <a:solidFill>
                    <a:schemeClr val="bg1"/>
                  </a:solidFill>
                  <a:latin typeface="Helvetica Light" panose="020B0403020202020204" pitchFamily="34" charset="0"/>
                  <a:cs typeface="Times New Roman"/>
                </a:rPr>
                <a:t> </a:t>
              </a:r>
              <a:r>
                <a:rPr lang="en-US" sz="2850" dirty="0">
                  <a:solidFill>
                    <a:srgbClr val="0F6FFF"/>
                  </a:solidFill>
                  <a:latin typeface="Helvetica Light" panose="020B0403020202020204" pitchFamily="34" charset="0"/>
                  <a:cs typeface="Times New Roman"/>
                </a:rPr>
                <a:t>A</a:t>
              </a:r>
              <a:r>
                <a:rPr lang="en-US" sz="2850" dirty="0">
                  <a:solidFill>
                    <a:schemeClr val="bg1"/>
                  </a:solidFill>
                  <a:latin typeface="Helvetica Light" panose="020B0403020202020204" pitchFamily="34" charset="0"/>
                  <a:cs typeface="Times New Roman"/>
                </a:rPr>
                <a:t>dmits training job requests</a:t>
              </a:r>
            </a:p>
            <a:p>
              <a:pPr>
                <a:spcBef>
                  <a:spcPts val="15"/>
                </a:spcBef>
              </a:pPr>
              <a:r>
                <a:rPr lang="en-US" sz="2850" dirty="0">
                  <a:solidFill>
                    <a:schemeClr val="bg1"/>
                  </a:solidFill>
                  <a:latin typeface="Helvetica Light" panose="020B0403020202020204" pitchFamily="34" charset="0"/>
                  <a:cs typeface="Times New Roman"/>
                </a:rPr>
                <a:t> </a:t>
              </a:r>
              <a:r>
                <a:rPr lang="en-US" sz="2850" dirty="0">
                  <a:solidFill>
                    <a:srgbClr val="0F6FFF"/>
                  </a:solidFill>
                  <a:latin typeface="Helvetica Light" panose="020B0403020202020204" pitchFamily="34" charset="0"/>
                  <a:cs typeface="Times New Roman"/>
                </a:rPr>
                <a:t>S</a:t>
              </a:r>
              <a:r>
                <a:rPr lang="en-US" sz="2850" dirty="0">
                  <a:solidFill>
                    <a:schemeClr val="bg1"/>
                  </a:solidFill>
                  <a:latin typeface="Helvetica Light" panose="020B0403020202020204" pitchFamily="34" charset="0"/>
                  <a:cs typeface="Times New Roman"/>
                </a:rPr>
                <a:t>tores metadata, logs, test data, and model config in MongoDB</a:t>
              </a:r>
            </a:p>
            <a:p>
              <a:pPr>
                <a:spcBef>
                  <a:spcPts val="15"/>
                </a:spcBef>
              </a:pPr>
              <a:r>
                <a:rPr lang="en-US" sz="2850" dirty="0">
                  <a:solidFill>
                    <a:schemeClr val="bg1"/>
                  </a:solidFill>
                  <a:latin typeface="Helvetica Light" panose="020B0403020202020204" pitchFamily="34" charset="0"/>
                  <a:cs typeface="Times New Roman"/>
                </a:rPr>
                <a:t> Extracts training data from Learner Pod</a:t>
              </a:r>
            </a:p>
            <a:p>
              <a:pPr>
                <a:spcBef>
                  <a:spcPts val="15"/>
                </a:spcBef>
              </a:pPr>
              <a:r>
                <a:rPr lang="en-US" sz="2850" dirty="0">
                  <a:solidFill>
                    <a:schemeClr val="bg1"/>
                  </a:solidFill>
                  <a:latin typeface="Helvetica Light" panose="020B0403020202020204" pitchFamily="34" charset="0"/>
                  <a:cs typeface="Times New Roman"/>
                </a:rPr>
                <a:t> </a:t>
              </a:r>
              <a:r>
                <a:rPr lang="en-US" sz="2850" dirty="0">
                  <a:solidFill>
                    <a:srgbClr val="0F6FFF"/>
                  </a:solidFill>
                  <a:latin typeface="Helvetica Light" panose="020B0403020202020204" pitchFamily="34" charset="0"/>
                  <a:cs typeface="Times New Roman"/>
                </a:rPr>
                <a:t>I</a:t>
              </a:r>
              <a:r>
                <a:rPr lang="en-US" sz="2850" dirty="0">
                  <a:solidFill>
                    <a:schemeClr val="bg1"/>
                  </a:solidFill>
                  <a:latin typeface="Helvetica Light" panose="020B0403020202020204" pitchFamily="34" charset="0"/>
                  <a:cs typeface="Times New Roman"/>
                </a:rPr>
                <a:t>nitiates job deployment, halting and termination</a:t>
              </a:r>
            </a:p>
            <a:p>
              <a:pPr>
                <a:spcBef>
                  <a:spcPts val="15"/>
                </a:spcBef>
              </a:pPr>
              <a:r>
                <a:rPr lang="en-US" sz="2850" dirty="0">
                  <a:solidFill>
                    <a:schemeClr val="bg1"/>
                  </a:solidFill>
                  <a:latin typeface="Helvetica Light" panose="020B0403020202020204" pitchFamily="34" charset="0"/>
                  <a:cs typeface="Times New Roman"/>
                </a:rPr>
                <a:t> </a:t>
              </a:r>
              <a:r>
                <a:rPr lang="en-US" sz="2850" dirty="0">
                  <a:solidFill>
                    <a:srgbClr val="0F6FFF"/>
                  </a:solidFill>
                  <a:latin typeface="Helvetica Light" panose="020B0403020202020204" pitchFamily="34" charset="0"/>
                  <a:cs typeface="Times New Roman"/>
                </a:rPr>
                <a:t>A</a:t>
              </a:r>
              <a:r>
                <a:rPr lang="en-US" sz="2850" dirty="0">
                  <a:solidFill>
                    <a:schemeClr val="bg1"/>
                  </a:solidFill>
                  <a:latin typeface="Helvetica Light" panose="020B0403020202020204" pitchFamily="34" charset="0"/>
                  <a:cs typeface="Times New Roman"/>
                </a:rPr>
                <a:t>ssigns identifier to each job </a:t>
              </a:r>
            </a:p>
            <a:p>
              <a:pPr>
                <a:spcBef>
                  <a:spcPts val="15"/>
                </a:spcBef>
              </a:pPr>
              <a:r>
                <a:rPr lang="en-US" sz="2850" dirty="0">
                  <a:solidFill>
                    <a:schemeClr val="bg1"/>
                  </a:solidFill>
                  <a:latin typeface="Helvetica Light" panose="020B0403020202020204" pitchFamily="34" charset="0"/>
                  <a:cs typeface="Times New Roman"/>
                </a:rPr>
                <a:t>     Used by all other components to track jobs</a:t>
              </a:r>
            </a:p>
            <a:p>
              <a:pPr>
                <a:spcBef>
                  <a:spcPts val="15"/>
                </a:spcBef>
              </a:pPr>
              <a:r>
                <a:rPr lang="en-US" sz="2850" dirty="0">
                  <a:solidFill>
                    <a:schemeClr val="bg1"/>
                  </a:solidFill>
                  <a:latin typeface="Helvetica Light" panose="020B0403020202020204" pitchFamily="34" charset="0"/>
                  <a:cs typeface="Times New Roman"/>
                </a:rPr>
                <a:t>     Also used for billing purposes</a:t>
              </a:r>
              <a:endParaRPr sz="2850" dirty="0">
                <a:solidFill>
                  <a:schemeClr val="bg1"/>
                </a:solidFill>
                <a:latin typeface="Helvetica Light" panose="020B0403020202020204" pitchFamily="34" charset="0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4205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r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609058-D1A6-6342-A02B-3CEBA849A129}"/>
              </a:ext>
            </a:extLst>
          </p:cNvPr>
          <p:cNvGrpSpPr/>
          <p:nvPr/>
        </p:nvGrpSpPr>
        <p:grpSpPr>
          <a:xfrm>
            <a:off x="1321795" y="2040603"/>
            <a:ext cx="15644410" cy="6215318"/>
            <a:chOff x="1321795" y="2040603"/>
            <a:chExt cx="15644410" cy="621531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2686848-D2A2-184D-A216-F59EAB7B0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21795" y="2040603"/>
              <a:ext cx="15644410" cy="621531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EE156B5-73D6-3841-A098-F32FD9A73895}"/>
                </a:ext>
              </a:extLst>
            </p:cNvPr>
            <p:cNvSpPr/>
            <p:nvPr/>
          </p:nvSpPr>
          <p:spPr bwMode="auto">
            <a:xfrm>
              <a:off x="9978190" y="5517230"/>
              <a:ext cx="3031958" cy="9304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HelvNeue Light for IBM" pitchFamily="34" charset="0"/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DE0350E8-2836-5940-9A19-92A2AF56C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02709"/>
            <a:ext cx="8789548" cy="8597217"/>
          </a:xfrm>
        </p:spPr>
        <p:txBody>
          <a:bodyPr/>
          <a:lstStyle/>
          <a:p>
            <a:r>
              <a:rPr lang="en-US" dirty="0"/>
              <a:t>Lifecycle</a:t>
            </a:r>
            <a:r>
              <a:rPr lang="en-US" dirty="0">
                <a:solidFill>
                  <a:schemeClr val="accent2"/>
                </a:solidFill>
              </a:rPr>
              <a:t> Manager (LCM)</a:t>
            </a:r>
          </a:p>
        </p:txBody>
      </p:sp>
    </p:spTree>
    <p:extLst>
      <p:ext uri="{BB962C8B-B14F-4D97-AF65-F5344CB8AC3E}">
        <p14:creationId xmlns:p14="http://schemas.microsoft.com/office/powerpoint/2010/main" val="2408460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5C67F47-20B6-3244-BA0A-71B256789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02709"/>
            <a:ext cx="8789548" cy="8597217"/>
          </a:xfrm>
        </p:spPr>
        <p:txBody>
          <a:bodyPr/>
          <a:lstStyle/>
          <a:p>
            <a:r>
              <a:rPr lang="en-US" dirty="0"/>
              <a:t>Lifecycle</a:t>
            </a:r>
            <a:r>
              <a:rPr lang="en-US" dirty="0">
                <a:solidFill>
                  <a:schemeClr val="accent2"/>
                </a:solidFill>
              </a:rPr>
              <a:t> Manager (LCM)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r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609058-D1A6-6342-A02B-3CEBA849A129}"/>
              </a:ext>
            </a:extLst>
          </p:cNvPr>
          <p:cNvGrpSpPr/>
          <p:nvPr/>
        </p:nvGrpSpPr>
        <p:grpSpPr>
          <a:xfrm>
            <a:off x="1321795" y="2040603"/>
            <a:ext cx="15644410" cy="6215318"/>
            <a:chOff x="1321795" y="2040603"/>
            <a:chExt cx="15644410" cy="621531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2686848-D2A2-184D-A216-F59EAB7B0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21795" y="2040603"/>
              <a:ext cx="15644410" cy="621531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EE156B5-73D6-3841-A098-F32FD9A73895}"/>
                </a:ext>
              </a:extLst>
            </p:cNvPr>
            <p:cNvSpPr/>
            <p:nvPr/>
          </p:nvSpPr>
          <p:spPr bwMode="auto">
            <a:xfrm>
              <a:off x="9978190" y="5517230"/>
              <a:ext cx="3031958" cy="9304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HelvNeue Light for IBM" pitchFamily="34" charset="0"/>
              </a:endParaRPr>
            </a:p>
          </p:txBody>
        </p:sp>
        <p:sp>
          <p:nvSpPr>
            <p:cNvPr id="17" name="object 98">
              <a:extLst>
                <a:ext uri="{FF2B5EF4-FFF2-40B4-BE49-F238E27FC236}">
                  <a16:creationId xmlns:a16="http://schemas.microsoft.com/office/drawing/2014/main" id="{32B2E8BE-2CFC-3440-AAA8-C1E82BAD16C5}"/>
                </a:ext>
              </a:extLst>
            </p:cNvPr>
            <p:cNvSpPr txBox="1"/>
            <p:nvPr/>
          </p:nvSpPr>
          <p:spPr>
            <a:xfrm>
              <a:off x="1763990" y="2545544"/>
              <a:ext cx="8024813" cy="3880292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</p:spPr>
          <p:txBody>
            <a:bodyPr vert="horz" wrap="square" lIns="0" tIns="68579" rIns="0" bIns="0" rtlCol="0">
              <a:spAutoFit/>
            </a:bodyPr>
            <a:lstStyle/>
            <a:p>
              <a:pPr marL="137160">
                <a:spcBef>
                  <a:spcPts val="539"/>
                </a:spcBef>
              </a:pPr>
              <a:r>
                <a:rPr lang="en-US" sz="3200" dirty="0">
                  <a:solidFill>
                    <a:srgbClr val="0F6FFF"/>
                  </a:solidFill>
                </a:rPr>
                <a:t>D</a:t>
              </a:r>
              <a:r>
                <a:rPr lang="en-US" sz="3200" dirty="0">
                  <a:solidFill>
                    <a:schemeClr val="bg1"/>
                  </a:solidFill>
                </a:rPr>
                <a:t>etermines learner pods, parameter servers, and interconnections among them </a:t>
              </a:r>
              <a:r>
                <a:rPr lang="en-US" sz="3200" dirty="0">
                  <a:solidFill>
                    <a:srgbClr val="0F6FFF"/>
                  </a:solidFill>
                </a:rPr>
                <a:t>R</a:t>
              </a:r>
              <a:r>
                <a:rPr lang="en-US" sz="3200" dirty="0">
                  <a:solidFill>
                    <a:schemeClr val="bg1"/>
                  </a:solidFill>
                </a:rPr>
                <a:t>equests the set of required resources</a:t>
              </a:r>
              <a:endParaRPr lang="en-US" sz="2850" dirty="0">
                <a:solidFill>
                  <a:schemeClr val="bg1"/>
                </a:solidFill>
                <a:latin typeface="Helvetica Light" panose="020B0403020202020204" pitchFamily="34" charset="0"/>
                <a:cs typeface="DejaVu Sans"/>
              </a:endParaRPr>
            </a:p>
            <a:p>
              <a:pPr marL="137160">
                <a:spcBef>
                  <a:spcPts val="539"/>
                </a:spcBef>
              </a:pPr>
              <a:r>
                <a:rPr lang="en-US" sz="3200" dirty="0">
                  <a:solidFill>
                    <a:srgbClr val="0F6FFF"/>
                  </a:solidFill>
                </a:rPr>
                <a:t>C</a:t>
              </a:r>
              <a:r>
                <a:rPr lang="en-US" sz="3200" dirty="0">
                  <a:solidFill>
                    <a:schemeClr val="bg1"/>
                  </a:solidFill>
                </a:rPr>
                <a:t>alls on Kubernetes for deployment</a:t>
              </a:r>
            </a:p>
            <a:p>
              <a:pPr>
                <a:spcBef>
                  <a:spcPts val="68"/>
                </a:spcBef>
                <a:buClr>
                  <a:srgbClr val="FFFFFF"/>
                </a:buClr>
              </a:pPr>
              <a:endParaRPr sz="3000" dirty="0">
                <a:latin typeface="Times New Roman"/>
                <a:cs typeface="Times New Roman"/>
              </a:endParaRPr>
            </a:p>
            <a:p>
              <a:pPr marL="651510" marR="471488" indent="-514350">
                <a:lnSpc>
                  <a:spcPct val="98700"/>
                </a:lnSpc>
                <a:spcBef>
                  <a:spcPts val="8"/>
                </a:spcBef>
                <a:buFont typeface="Arial"/>
                <a:buChar char="•"/>
                <a:tabLst>
                  <a:tab pos="650558" algn="l"/>
                  <a:tab pos="651510" algn="l"/>
                </a:tabLst>
              </a:pPr>
              <a:r>
                <a:rPr sz="2850" spc="-306" dirty="0">
                  <a:solidFill>
                    <a:srgbClr val="FFFFFF"/>
                  </a:solidFill>
                  <a:latin typeface="DejaVu Sans"/>
                  <a:cs typeface="DejaVu Sans"/>
                </a:rPr>
                <a:t>A </a:t>
              </a:r>
              <a:r>
                <a:rPr sz="2850" spc="-263" dirty="0">
                  <a:solidFill>
                    <a:srgbClr val="FFFFFF"/>
                  </a:solidFill>
                  <a:latin typeface="DejaVu Sans"/>
                  <a:cs typeface="DejaVu Sans"/>
                </a:rPr>
                <a:t>training </a:t>
              </a:r>
              <a:r>
                <a:rPr sz="2850" spc="-225" dirty="0">
                  <a:solidFill>
                    <a:srgbClr val="FFFFFF"/>
                  </a:solidFill>
                  <a:latin typeface="DejaVu Sans"/>
                  <a:cs typeface="DejaVu Sans"/>
                </a:rPr>
                <a:t>job </a:t>
              </a:r>
              <a:r>
                <a:rPr sz="2850" spc="-255" dirty="0">
                  <a:solidFill>
                    <a:srgbClr val="FFFFFF"/>
                  </a:solidFill>
                  <a:latin typeface="DejaVu Sans"/>
                  <a:cs typeface="DejaVu Sans"/>
                </a:rPr>
                <a:t>is </a:t>
              </a:r>
              <a:r>
                <a:rPr sz="2850" spc="-381" dirty="0">
                  <a:solidFill>
                    <a:srgbClr val="FFFFFF"/>
                  </a:solidFill>
                  <a:latin typeface="DejaVu Sans"/>
                  <a:cs typeface="DejaVu Sans"/>
                </a:rPr>
                <a:t>a </a:t>
              </a:r>
              <a:r>
                <a:rPr sz="2850" spc="-293" dirty="0">
                  <a:solidFill>
                    <a:srgbClr val="FFFFFF"/>
                  </a:solidFill>
                  <a:latin typeface="DejaVu Sans"/>
                  <a:cs typeface="DejaVu Sans"/>
                </a:rPr>
                <a:t>set </a:t>
              </a:r>
              <a:r>
                <a:rPr sz="2850" spc="-195" dirty="0">
                  <a:solidFill>
                    <a:srgbClr val="FFFFFF"/>
                  </a:solidFill>
                  <a:latin typeface="DejaVu Sans"/>
                  <a:cs typeface="DejaVu Sans"/>
                </a:rPr>
                <a:t>of </a:t>
              </a:r>
              <a:r>
                <a:rPr sz="2850" spc="-278" dirty="0">
                  <a:solidFill>
                    <a:srgbClr val="FFFFFF"/>
                  </a:solidFill>
                  <a:latin typeface="DejaVu Sans"/>
                  <a:cs typeface="DejaVu Sans"/>
                </a:rPr>
                <a:t>interconnected  </a:t>
              </a:r>
              <a:r>
                <a:rPr sz="2850" spc="-306" dirty="0">
                  <a:solidFill>
                    <a:srgbClr val="FFFFFF"/>
                  </a:solidFill>
                  <a:latin typeface="DejaVu Sans"/>
                  <a:cs typeface="DejaVu Sans"/>
                </a:rPr>
                <a:t>Kubernetes </a:t>
              </a:r>
              <a:r>
                <a:rPr sz="2850" spc="-293" dirty="0">
                  <a:solidFill>
                    <a:srgbClr val="FFFFFF"/>
                  </a:solidFill>
                  <a:latin typeface="DejaVu Sans"/>
                  <a:cs typeface="DejaVu Sans"/>
                </a:rPr>
                <a:t>pods, </a:t>
              </a:r>
              <a:r>
                <a:rPr sz="2850" spc="-353" dirty="0">
                  <a:solidFill>
                    <a:srgbClr val="FFFFFF"/>
                  </a:solidFill>
                  <a:latin typeface="DejaVu Sans"/>
                  <a:cs typeface="DejaVu Sans"/>
                </a:rPr>
                <a:t>each </a:t>
              </a:r>
              <a:r>
                <a:rPr sz="2850" spc="-285" dirty="0">
                  <a:solidFill>
                    <a:srgbClr val="FFFFFF"/>
                  </a:solidFill>
                  <a:latin typeface="DejaVu Sans"/>
                  <a:cs typeface="DejaVu Sans"/>
                </a:rPr>
                <a:t>containing </a:t>
              </a:r>
              <a:r>
                <a:rPr sz="2850" spc="-300" dirty="0">
                  <a:solidFill>
                    <a:srgbClr val="FFFFFF"/>
                  </a:solidFill>
                  <a:latin typeface="DejaVu Sans"/>
                  <a:cs typeface="DejaVu Sans"/>
                </a:rPr>
                <a:t>one </a:t>
              </a:r>
              <a:r>
                <a:rPr sz="2850" spc="-217" dirty="0">
                  <a:solidFill>
                    <a:srgbClr val="FFFFFF"/>
                  </a:solidFill>
                  <a:latin typeface="DejaVu Sans"/>
                  <a:cs typeface="DejaVu Sans"/>
                </a:rPr>
                <a:t>or </a:t>
              </a:r>
              <a:r>
                <a:rPr sz="2850" spc="-323" dirty="0">
                  <a:solidFill>
                    <a:srgbClr val="FFFFFF"/>
                  </a:solidFill>
                  <a:latin typeface="DejaVu Sans"/>
                  <a:cs typeface="DejaVu Sans"/>
                </a:rPr>
                <a:t>more  Docker</a:t>
              </a:r>
              <a:r>
                <a:rPr sz="2850" spc="-270" dirty="0">
                  <a:solidFill>
                    <a:srgbClr val="FFFFFF"/>
                  </a:solidFill>
                  <a:latin typeface="DejaVu Sans"/>
                  <a:cs typeface="DejaVu Sans"/>
                </a:rPr>
                <a:t> </a:t>
              </a:r>
              <a:r>
                <a:rPr sz="2850" spc="-278" dirty="0">
                  <a:solidFill>
                    <a:srgbClr val="FFFFFF"/>
                  </a:solidFill>
                  <a:latin typeface="DejaVu Sans"/>
                  <a:cs typeface="DejaVu Sans"/>
                </a:rPr>
                <a:t>containers.</a:t>
              </a:r>
              <a:endParaRPr sz="2850" dirty="0">
                <a:latin typeface="DejaVu Sans"/>
                <a:cs typeface="DejaVu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056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en-US" dirty="0">
                <a:solidFill>
                  <a:schemeClr val="accent2"/>
                </a:solidFill>
              </a:rPr>
              <a:t>Resources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14EF9-41C8-BA4F-8982-0630D518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776" y="219610"/>
            <a:ext cx="4064000" cy="406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09E366-DEDC-A141-B551-6B4EB145A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4" y="2786062"/>
            <a:ext cx="12128500" cy="472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0EA98C-3BFE-5743-8B3A-9C2EF7883A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58"/>
          <a:stretch/>
        </p:blipFill>
        <p:spPr>
          <a:xfrm>
            <a:off x="12549124" y="6067389"/>
            <a:ext cx="3505614" cy="4229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BE5045-0993-7848-841C-41B91CCED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1103" y="4010249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12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r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B8E1A5-0673-4044-BDD6-08E9A788D4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1795" y="2040603"/>
            <a:ext cx="15644410" cy="62153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2530AE-5E68-0649-B814-9AB980683683}"/>
              </a:ext>
            </a:extLst>
          </p:cNvPr>
          <p:cNvSpPr/>
          <p:nvPr/>
        </p:nvSpPr>
        <p:spPr bwMode="auto">
          <a:xfrm>
            <a:off x="4267201" y="3656346"/>
            <a:ext cx="5005136" cy="207068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A73E5D-19E9-544E-A3E4-BFF2FFCED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02709"/>
            <a:ext cx="8789548" cy="8597217"/>
          </a:xfrm>
        </p:spPr>
        <p:txBody>
          <a:bodyPr/>
          <a:lstStyle/>
          <a:p>
            <a:r>
              <a:rPr lang="en-US" dirty="0"/>
              <a:t>Learner</a:t>
            </a:r>
            <a:r>
              <a:rPr lang="en-US" dirty="0">
                <a:solidFill>
                  <a:schemeClr val="accent2"/>
                </a:solidFill>
              </a:rPr>
              <a:t> Pod</a:t>
            </a:r>
          </a:p>
        </p:txBody>
      </p:sp>
    </p:spTree>
    <p:extLst>
      <p:ext uri="{BB962C8B-B14F-4D97-AF65-F5344CB8AC3E}">
        <p14:creationId xmlns:p14="http://schemas.microsoft.com/office/powerpoint/2010/main" val="280538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r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B8E1A5-0673-4044-BDD6-08E9A788D4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1795" y="2040603"/>
            <a:ext cx="15644410" cy="62153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2530AE-5E68-0649-B814-9AB980683683}"/>
              </a:ext>
            </a:extLst>
          </p:cNvPr>
          <p:cNvSpPr/>
          <p:nvPr/>
        </p:nvSpPr>
        <p:spPr bwMode="auto">
          <a:xfrm>
            <a:off x="4267201" y="3656346"/>
            <a:ext cx="5005136" cy="207068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A73E5D-19E9-544E-A3E4-BFF2FFCED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02709"/>
            <a:ext cx="8789548" cy="8597217"/>
          </a:xfrm>
        </p:spPr>
        <p:txBody>
          <a:bodyPr/>
          <a:lstStyle/>
          <a:p>
            <a:r>
              <a:rPr lang="en-US" dirty="0"/>
              <a:t>Learner</a:t>
            </a:r>
            <a:r>
              <a:rPr lang="en-US" dirty="0">
                <a:solidFill>
                  <a:schemeClr val="accent2"/>
                </a:solidFill>
              </a:rPr>
              <a:t> Pod</a:t>
            </a:r>
          </a:p>
        </p:txBody>
      </p:sp>
      <p:sp>
        <p:nvSpPr>
          <p:cNvPr id="12" name="object 98">
            <a:extLst>
              <a:ext uri="{FF2B5EF4-FFF2-40B4-BE49-F238E27FC236}">
                <a16:creationId xmlns:a16="http://schemas.microsoft.com/office/drawing/2014/main" id="{626F625C-ECE6-1B43-BA24-16EA9B821694}"/>
              </a:ext>
            </a:extLst>
          </p:cNvPr>
          <p:cNvSpPr txBox="1"/>
          <p:nvPr/>
        </p:nvSpPr>
        <p:spPr>
          <a:xfrm>
            <a:off x="8686800" y="2799890"/>
            <a:ext cx="8279405" cy="1010532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vert="horz" wrap="square" lIns="0" tIns="68579" rIns="0" bIns="0" rtlCol="0">
            <a:spAutoFit/>
          </a:bodyPr>
          <a:lstStyle/>
          <a:p>
            <a:pPr marL="137160">
              <a:spcBef>
                <a:spcPts val="539"/>
              </a:spcBef>
            </a:pPr>
            <a:r>
              <a:rPr lang="en-US" sz="2850" dirty="0">
                <a:solidFill>
                  <a:srgbClr val="FFFFFF"/>
                </a:solidFill>
                <a:latin typeface="Helvetica Light" panose="020B0403020202020204" pitchFamily="34" charset="0"/>
                <a:cs typeface="DejaVu Sans"/>
              </a:rPr>
              <a:t>Executes user’s model in isolated container(s)</a:t>
            </a:r>
          </a:p>
          <a:p>
            <a:pPr marL="137160">
              <a:spcBef>
                <a:spcPts val="539"/>
              </a:spcBef>
            </a:pPr>
            <a:r>
              <a:rPr lang="en-US" sz="2850" dirty="0">
                <a:solidFill>
                  <a:srgbClr val="FFFFFF"/>
                </a:solidFill>
                <a:latin typeface="Helvetica Light" panose="020B0403020202020204" pitchFamily="34" charset="0"/>
                <a:cs typeface="DejaVu Sans"/>
              </a:rPr>
              <a:t>Input data and output results stored on shared fs</a:t>
            </a:r>
          </a:p>
        </p:txBody>
      </p:sp>
    </p:spTree>
    <p:extLst>
      <p:ext uri="{BB962C8B-B14F-4D97-AF65-F5344CB8AC3E}">
        <p14:creationId xmlns:p14="http://schemas.microsoft.com/office/powerpoint/2010/main" val="1644973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4A73E5D-19E9-544E-A3E4-BFF2FFCED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02709"/>
            <a:ext cx="8789548" cy="8597217"/>
          </a:xfrm>
        </p:spPr>
        <p:txBody>
          <a:bodyPr/>
          <a:lstStyle/>
          <a:p>
            <a:r>
              <a:rPr lang="en-US" dirty="0"/>
              <a:t>DB</a:t>
            </a:r>
            <a:r>
              <a:rPr lang="en-US" dirty="0">
                <a:solidFill>
                  <a:srgbClr val="0F6FFF"/>
                </a:solidFill>
              </a:rPr>
              <a:t>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r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B8E1A5-0673-4044-BDD6-08E9A788D4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1795" y="2040603"/>
            <a:ext cx="15644410" cy="62153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2530AE-5E68-0649-B814-9AB980683683}"/>
              </a:ext>
            </a:extLst>
          </p:cNvPr>
          <p:cNvSpPr/>
          <p:nvPr/>
        </p:nvSpPr>
        <p:spPr bwMode="auto">
          <a:xfrm>
            <a:off x="13908506" y="4026568"/>
            <a:ext cx="1989219" cy="22940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35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4A73E5D-19E9-544E-A3E4-BFF2FFCED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02709"/>
            <a:ext cx="8789548" cy="8597217"/>
          </a:xfrm>
        </p:spPr>
        <p:txBody>
          <a:bodyPr/>
          <a:lstStyle/>
          <a:p>
            <a:r>
              <a:rPr lang="en-US" dirty="0"/>
              <a:t>DB</a:t>
            </a:r>
            <a:r>
              <a:rPr lang="en-US" dirty="0">
                <a:solidFill>
                  <a:srgbClr val="0F6FFF"/>
                </a:solidFill>
              </a:rPr>
              <a:t>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r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B8E1A5-0673-4044-BDD6-08E9A788D4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1795" y="2040603"/>
            <a:ext cx="15644410" cy="62153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2530AE-5E68-0649-B814-9AB980683683}"/>
              </a:ext>
            </a:extLst>
          </p:cNvPr>
          <p:cNvSpPr/>
          <p:nvPr/>
        </p:nvSpPr>
        <p:spPr bwMode="auto">
          <a:xfrm>
            <a:off x="13908506" y="4026568"/>
            <a:ext cx="1989219" cy="22940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8" name="object 98">
            <a:extLst>
              <a:ext uri="{FF2B5EF4-FFF2-40B4-BE49-F238E27FC236}">
                <a16:creationId xmlns:a16="http://schemas.microsoft.com/office/drawing/2014/main" id="{644B8DE7-C78D-C84A-9A0F-FB5C3F29AB4A}"/>
              </a:ext>
            </a:extLst>
          </p:cNvPr>
          <p:cNvSpPr txBox="1"/>
          <p:nvPr/>
        </p:nvSpPr>
        <p:spPr>
          <a:xfrm>
            <a:off x="1763990" y="2545544"/>
            <a:ext cx="9128599" cy="3938513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vert="horz" wrap="square" lIns="0" tIns="68579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Report the progress and status of training job (</a:t>
            </a:r>
            <a:r>
              <a:rPr lang="en-US" sz="3200" dirty="0" err="1">
                <a:solidFill>
                  <a:schemeClr val="bg1"/>
                </a:solidFill>
              </a:rPr>
              <a:t>etcd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  <a:p>
            <a:r>
              <a:rPr lang="en-US" sz="3200" dirty="0">
                <a:solidFill>
                  <a:schemeClr val="bg1"/>
                </a:solidFill>
              </a:rPr>
              <a:t> Provide checkpoint on restart (</a:t>
            </a:r>
            <a:r>
              <a:rPr lang="en-US" sz="3200" dirty="0" err="1">
                <a:solidFill>
                  <a:schemeClr val="bg1"/>
                </a:solidFill>
              </a:rPr>
              <a:t>etcd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  <a:p>
            <a:r>
              <a:rPr lang="en-US" sz="3200" dirty="0">
                <a:solidFill>
                  <a:schemeClr val="bg1"/>
                </a:solidFill>
              </a:rPr>
              <a:t> Pause training job (</a:t>
            </a:r>
            <a:r>
              <a:rPr lang="en-US" sz="3200" dirty="0" err="1">
                <a:solidFill>
                  <a:schemeClr val="bg1"/>
                </a:solidFill>
              </a:rPr>
              <a:t>etcd</a:t>
            </a:r>
            <a:r>
              <a:rPr lang="en-US" sz="3200" dirty="0">
                <a:solidFill>
                  <a:schemeClr val="bg1"/>
                </a:solidFill>
              </a:rPr>
              <a:t>, thru Lifecycle Manager)</a:t>
            </a:r>
          </a:p>
          <a:p>
            <a:pPr marL="137160">
              <a:spcBef>
                <a:spcPts val="539"/>
              </a:spcBef>
            </a:pPr>
            <a:r>
              <a:rPr lang="en-US" sz="3200" dirty="0">
                <a:solidFill>
                  <a:schemeClr val="bg1"/>
                </a:solidFill>
              </a:rPr>
              <a:t>Calls on Kubernetes for deployment</a:t>
            </a:r>
          </a:p>
          <a:p>
            <a:pPr>
              <a:spcBef>
                <a:spcPts val="68"/>
              </a:spcBef>
              <a:buClr>
                <a:srgbClr val="FFFFFF"/>
              </a:buClr>
            </a:pPr>
            <a:endParaRPr sz="3000" dirty="0">
              <a:latin typeface="Times New Roman"/>
              <a:cs typeface="Times New Roman"/>
            </a:endParaRPr>
          </a:p>
          <a:p>
            <a:pPr marL="651510" marR="471488" indent="-514350">
              <a:lnSpc>
                <a:spcPct val="98700"/>
              </a:lnSpc>
              <a:spcBef>
                <a:spcPts val="8"/>
              </a:spcBef>
              <a:buFont typeface="Arial"/>
              <a:buChar char="•"/>
              <a:tabLst>
                <a:tab pos="650558" algn="l"/>
                <a:tab pos="651510" algn="l"/>
              </a:tabLst>
            </a:pPr>
            <a:r>
              <a:rPr sz="2850" spc="-306" dirty="0">
                <a:solidFill>
                  <a:srgbClr val="FFFFFF"/>
                </a:solidFill>
                <a:latin typeface="DejaVu Sans"/>
                <a:cs typeface="DejaVu Sans"/>
              </a:rPr>
              <a:t>A </a:t>
            </a:r>
            <a:r>
              <a:rPr sz="2850" spc="-263" dirty="0">
                <a:solidFill>
                  <a:srgbClr val="FFFFFF"/>
                </a:solidFill>
                <a:latin typeface="DejaVu Sans"/>
                <a:cs typeface="DejaVu Sans"/>
              </a:rPr>
              <a:t>training </a:t>
            </a:r>
            <a:r>
              <a:rPr sz="2850" spc="-225" dirty="0">
                <a:solidFill>
                  <a:srgbClr val="FFFFFF"/>
                </a:solidFill>
                <a:latin typeface="DejaVu Sans"/>
                <a:cs typeface="DejaVu Sans"/>
              </a:rPr>
              <a:t>job </a:t>
            </a:r>
            <a:r>
              <a:rPr sz="2850" spc="-255" dirty="0">
                <a:solidFill>
                  <a:srgbClr val="FFFFFF"/>
                </a:solidFill>
                <a:latin typeface="DejaVu Sans"/>
                <a:cs typeface="DejaVu Sans"/>
              </a:rPr>
              <a:t>is </a:t>
            </a:r>
            <a:r>
              <a:rPr sz="2850" spc="-381" dirty="0">
                <a:solidFill>
                  <a:srgbClr val="FFFFFF"/>
                </a:solidFill>
                <a:latin typeface="DejaVu Sans"/>
                <a:cs typeface="DejaVu Sans"/>
              </a:rPr>
              <a:t>a </a:t>
            </a:r>
            <a:r>
              <a:rPr sz="2850" spc="-293" dirty="0">
                <a:solidFill>
                  <a:srgbClr val="FFFFFF"/>
                </a:solidFill>
                <a:latin typeface="DejaVu Sans"/>
                <a:cs typeface="DejaVu Sans"/>
              </a:rPr>
              <a:t>set </a:t>
            </a:r>
            <a:r>
              <a:rPr sz="2850" spc="-195" dirty="0">
                <a:solidFill>
                  <a:srgbClr val="FFFFFF"/>
                </a:solidFill>
                <a:latin typeface="DejaVu Sans"/>
                <a:cs typeface="DejaVu Sans"/>
              </a:rPr>
              <a:t>of </a:t>
            </a:r>
            <a:r>
              <a:rPr sz="2850" spc="-278" dirty="0">
                <a:solidFill>
                  <a:srgbClr val="FFFFFF"/>
                </a:solidFill>
                <a:latin typeface="DejaVu Sans"/>
                <a:cs typeface="DejaVu Sans"/>
              </a:rPr>
              <a:t>interconnected  </a:t>
            </a:r>
            <a:r>
              <a:rPr sz="2850" spc="-306" dirty="0">
                <a:solidFill>
                  <a:srgbClr val="FFFFFF"/>
                </a:solidFill>
                <a:latin typeface="DejaVu Sans"/>
                <a:cs typeface="DejaVu Sans"/>
              </a:rPr>
              <a:t>Kubernetes </a:t>
            </a:r>
            <a:r>
              <a:rPr sz="2850" spc="-293" dirty="0">
                <a:solidFill>
                  <a:srgbClr val="FFFFFF"/>
                </a:solidFill>
                <a:latin typeface="DejaVu Sans"/>
                <a:cs typeface="DejaVu Sans"/>
              </a:rPr>
              <a:t>pods, </a:t>
            </a:r>
            <a:r>
              <a:rPr sz="2850" spc="-353" dirty="0">
                <a:solidFill>
                  <a:srgbClr val="FFFFFF"/>
                </a:solidFill>
                <a:latin typeface="DejaVu Sans"/>
                <a:cs typeface="DejaVu Sans"/>
              </a:rPr>
              <a:t>each </a:t>
            </a:r>
            <a:r>
              <a:rPr sz="2850" spc="-285" dirty="0">
                <a:solidFill>
                  <a:srgbClr val="FFFFFF"/>
                </a:solidFill>
                <a:latin typeface="DejaVu Sans"/>
                <a:cs typeface="DejaVu Sans"/>
              </a:rPr>
              <a:t>containing </a:t>
            </a:r>
            <a:r>
              <a:rPr sz="2850" spc="-300" dirty="0">
                <a:solidFill>
                  <a:srgbClr val="FFFFFF"/>
                </a:solidFill>
                <a:latin typeface="DejaVu Sans"/>
                <a:cs typeface="DejaVu Sans"/>
              </a:rPr>
              <a:t>one </a:t>
            </a:r>
            <a:r>
              <a:rPr sz="2850" spc="-217" dirty="0">
                <a:solidFill>
                  <a:srgbClr val="FFFFFF"/>
                </a:solidFill>
                <a:latin typeface="DejaVu Sans"/>
                <a:cs typeface="DejaVu Sans"/>
              </a:rPr>
              <a:t>or </a:t>
            </a:r>
            <a:r>
              <a:rPr sz="2850" spc="-323" dirty="0">
                <a:solidFill>
                  <a:srgbClr val="FFFFFF"/>
                </a:solidFill>
                <a:latin typeface="DejaVu Sans"/>
                <a:cs typeface="DejaVu Sans"/>
              </a:rPr>
              <a:t>more  Docker</a:t>
            </a:r>
            <a:r>
              <a:rPr sz="2850" spc="-27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2850" spc="-278" dirty="0">
                <a:solidFill>
                  <a:srgbClr val="FFFFFF"/>
                </a:solidFill>
                <a:latin typeface="DejaVu Sans"/>
                <a:cs typeface="DejaVu Sans"/>
              </a:rPr>
              <a:t>containers.</a:t>
            </a:r>
            <a:endParaRPr sz="2850" dirty="0">
              <a:latin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6062666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r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B8E1A5-0673-4044-BDD6-08E9A788D4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1795" y="2040603"/>
            <a:ext cx="15644410" cy="62153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2530AE-5E68-0649-B814-9AB980683683}"/>
              </a:ext>
            </a:extLst>
          </p:cNvPr>
          <p:cNvSpPr/>
          <p:nvPr/>
        </p:nvSpPr>
        <p:spPr bwMode="auto">
          <a:xfrm>
            <a:off x="2983833" y="3335504"/>
            <a:ext cx="753978" cy="282466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A73E5D-19E9-544E-A3E4-BFF2FFCED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02709"/>
            <a:ext cx="8789548" cy="8597217"/>
          </a:xfrm>
        </p:spPr>
        <p:txBody>
          <a:bodyPr/>
          <a:lstStyle/>
          <a:p>
            <a:r>
              <a:rPr lang="en-US" dirty="0"/>
              <a:t>Object</a:t>
            </a:r>
            <a:r>
              <a:rPr lang="en-US" dirty="0">
                <a:solidFill>
                  <a:schemeClr val="accent2"/>
                </a:solidFill>
              </a:rPr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4022476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r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B8E1A5-0673-4044-BDD6-08E9A788D4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1795" y="2040603"/>
            <a:ext cx="15644410" cy="62153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2530AE-5E68-0649-B814-9AB980683683}"/>
              </a:ext>
            </a:extLst>
          </p:cNvPr>
          <p:cNvSpPr/>
          <p:nvPr/>
        </p:nvSpPr>
        <p:spPr bwMode="auto">
          <a:xfrm>
            <a:off x="2983833" y="3335504"/>
            <a:ext cx="753978" cy="282466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A73E5D-19E9-544E-A3E4-BFF2FFCED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02709"/>
            <a:ext cx="8789548" cy="8597217"/>
          </a:xfrm>
        </p:spPr>
        <p:txBody>
          <a:bodyPr/>
          <a:lstStyle/>
          <a:p>
            <a:r>
              <a:rPr lang="en-US" dirty="0"/>
              <a:t>Object</a:t>
            </a:r>
            <a:r>
              <a:rPr lang="en-US" dirty="0">
                <a:solidFill>
                  <a:schemeClr val="accent2"/>
                </a:solidFill>
              </a:rPr>
              <a:t> Storage</a:t>
            </a:r>
          </a:p>
        </p:txBody>
      </p:sp>
      <p:sp>
        <p:nvSpPr>
          <p:cNvPr id="8" name="object 98">
            <a:extLst>
              <a:ext uri="{FF2B5EF4-FFF2-40B4-BE49-F238E27FC236}">
                <a16:creationId xmlns:a16="http://schemas.microsoft.com/office/drawing/2014/main" id="{DB6CBF62-87C3-7C4A-86E0-3706042C6160}"/>
              </a:ext>
            </a:extLst>
          </p:cNvPr>
          <p:cNvSpPr txBox="1"/>
          <p:nvPr/>
        </p:nvSpPr>
        <p:spPr>
          <a:xfrm>
            <a:off x="3934164" y="3473659"/>
            <a:ext cx="3681663" cy="2015935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vert="horz" wrap="square" lIns="0" tIns="68579" rIns="0" bIns="0" rtlCol="0">
            <a:spAutoFit/>
          </a:bodyPr>
          <a:lstStyle/>
          <a:p>
            <a:pPr marL="137160">
              <a:spcBef>
                <a:spcPts val="539"/>
              </a:spcBef>
            </a:pPr>
            <a:r>
              <a:rPr lang="en-US" sz="2850" dirty="0">
                <a:solidFill>
                  <a:srgbClr val="FFFFFF"/>
                </a:solidFill>
                <a:latin typeface="Helvetica Light" panose="020B0403020202020204" pitchFamily="34" charset="0"/>
                <a:cs typeface="DejaVu Sans"/>
              </a:rPr>
              <a:t>Stores</a:t>
            </a:r>
          </a:p>
          <a:p>
            <a:pPr marL="137160">
              <a:spcBef>
                <a:spcPts val="539"/>
              </a:spcBef>
            </a:pPr>
            <a:r>
              <a:rPr lang="en-US" sz="2850" dirty="0">
                <a:solidFill>
                  <a:srgbClr val="FFFFFF"/>
                </a:solidFill>
                <a:latin typeface="Helvetica" pitchFamily="2" charset="0"/>
                <a:cs typeface="DejaVu Sans"/>
              </a:rPr>
              <a:t>    </a:t>
            </a:r>
            <a:r>
              <a:rPr lang="en-US" sz="2850" dirty="0">
                <a:solidFill>
                  <a:srgbClr val="FFFFFF"/>
                </a:solidFill>
                <a:latin typeface="Helvetica Light" panose="020B0403020202020204" pitchFamily="34" charset="0"/>
                <a:cs typeface="DejaVu Sans"/>
              </a:rPr>
              <a:t>Model Definitions</a:t>
            </a:r>
          </a:p>
          <a:p>
            <a:pPr marL="137160">
              <a:spcBef>
                <a:spcPts val="539"/>
              </a:spcBef>
            </a:pPr>
            <a:r>
              <a:rPr lang="en-US" sz="2850" dirty="0">
                <a:solidFill>
                  <a:srgbClr val="FFFFFF"/>
                </a:solidFill>
                <a:latin typeface="Helvetica Light" panose="020B0403020202020204" pitchFamily="34" charset="0"/>
                <a:cs typeface="DejaVu Sans"/>
              </a:rPr>
              <a:t>    Training Data</a:t>
            </a:r>
          </a:p>
          <a:p>
            <a:pPr marL="137160">
              <a:spcBef>
                <a:spcPts val="539"/>
              </a:spcBef>
            </a:pPr>
            <a:r>
              <a:rPr lang="en-US" sz="2850" dirty="0">
                <a:solidFill>
                  <a:srgbClr val="FFFFFF"/>
                </a:solidFill>
                <a:latin typeface="Helvetica Light" panose="020B0403020202020204" pitchFamily="34" charset="0"/>
                <a:cs typeface="DejaVu Sans"/>
              </a:rPr>
              <a:t>    Trained Models</a:t>
            </a:r>
            <a:endParaRPr sz="2850" dirty="0">
              <a:latin typeface="Helvetica Light" panose="020B0403020202020204" pitchFamily="34" charset="0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083187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r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B8E1A5-0673-4044-BDD6-08E9A788D4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1795" y="2040603"/>
            <a:ext cx="15644410" cy="62153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2530AE-5E68-0649-B814-9AB980683683}"/>
              </a:ext>
            </a:extLst>
          </p:cNvPr>
          <p:cNvSpPr/>
          <p:nvPr/>
        </p:nvSpPr>
        <p:spPr bwMode="auto">
          <a:xfrm>
            <a:off x="2951748" y="2389020"/>
            <a:ext cx="12881810" cy="7712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A73E5D-19E9-544E-A3E4-BFF2FFCED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02709"/>
            <a:ext cx="8789548" cy="8597217"/>
          </a:xfrm>
        </p:spPr>
        <p:txBody>
          <a:bodyPr/>
          <a:lstStyle/>
          <a:p>
            <a:r>
              <a:rPr lang="en-US" dirty="0"/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28859812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r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B8E1A5-0673-4044-BDD6-08E9A788D4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1795" y="2040603"/>
            <a:ext cx="15644410" cy="62153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2530AE-5E68-0649-B814-9AB980683683}"/>
              </a:ext>
            </a:extLst>
          </p:cNvPr>
          <p:cNvSpPr/>
          <p:nvPr/>
        </p:nvSpPr>
        <p:spPr bwMode="auto">
          <a:xfrm>
            <a:off x="2951748" y="2389020"/>
            <a:ext cx="12881810" cy="7712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A73E5D-19E9-544E-A3E4-BFF2FFCED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02709"/>
            <a:ext cx="8789548" cy="8597217"/>
          </a:xfrm>
        </p:spPr>
        <p:txBody>
          <a:bodyPr/>
          <a:lstStyle/>
          <a:p>
            <a:r>
              <a:rPr lang="en-US" dirty="0"/>
              <a:t>Interfaces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22E250-AC72-1548-8DEA-5201E1CC7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7" t="26333" r="1180" b="1857"/>
          <a:stretch/>
        </p:blipFill>
        <p:spPr>
          <a:xfrm>
            <a:off x="1981199" y="1685401"/>
            <a:ext cx="14325601" cy="603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51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551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End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51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789548" cy="8597217"/>
          </a:xfrm>
        </p:spPr>
        <p:txBody>
          <a:bodyPr/>
          <a:lstStyle/>
          <a:p>
            <a:r>
              <a:rPr lang="en-US" dirty="0"/>
              <a:t>AI / ML / DL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8B1A1E-FA89-6943-B339-4BFD40B2C322}"/>
              </a:ext>
            </a:extLst>
          </p:cNvPr>
          <p:cNvGrpSpPr/>
          <p:nvPr/>
        </p:nvGrpSpPr>
        <p:grpSpPr>
          <a:xfrm>
            <a:off x="5502953" y="1190846"/>
            <a:ext cx="7414437" cy="7394360"/>
            <a:chOff x="5847908" y="1275907"/>
            <a:chExt cx="7414437" cy="739436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4D0223-47F4-B046-9BC5-F49A2CBC0A4C}"/>
                </a:ext>
              </a:extLst>
            </p:cNvPr>
            <p:cNvSpPr/>
            <p:nvPr/>
          </p:nvSpPr>
          <p:spPr bwMode="auto">
            <a:xfrm>
              <a:off x="5847908" y="1275907"/>
              <a:ext cx="7400260" cy="739436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HelvNeue Light for IBM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5C3C389-F05D-3742-90F3-581DCCBE04B9}"/>
                </a:ext>
              </a:extLst>
            </p:cNvPr>
            <p:cNvSpPr/>
            <p:nvPr/>
          </p:nvSpPr>
          <p:spPr bwMode="auto">
            <a:xfrm>
              <a:off x="8686800" y="2998381"/>
              <a:ext cx="4575545" cy="456742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HelvNeue Light for IBM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E5AF4F0-5E21-C749-AD2C-082FDCB44DC5}"/>
                </a:ext>
              </a:extLst>
            </p:cNvPr>
            <p:cNvSpPr/>
            <p:nvPr/>
          </p:nvSpPr>
          <p:spPr bwMode="auto">
            <a:xfrm>
              <a:off x="10508511" y="3911009"/>
              <a:ext cx="2739657" cy="274217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HelvNeue Light for IBM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FA22E4-F784-6A43-BD95-3E2688DCC07A}"/>
                </a:ext>
              </a:extLst>
            </p:cNvPr>
            <p:cNvSpPr txBox="1"/>
            <p:nvPr/>
          </p:nvSpPr>
          <p:spPr>
            <a:xfrm>
              <a:off x="7946076" y="2085753"/>
              <a:ext cx="35394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Artificial Intelligence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E04241-9CEC-C743-B24C-8D5FDCAA1771}"/>
                </a:ext>
              </a:extLst>
            </p:cNvPr>
            <p:cNvSpPr txBox="1"/>
            <p:nvPr/>
          </p:nvSpPr>
          <p:spPr>
            <a:xfrm>
              <a:off x="9715803" y="3480608"/>
              <a:ext cx="35394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Machine Learning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161AB64-DF09-8144-A7FE-63470ADEA9D6}"/>
                </a:ext>
              </a:extLst>
            </p:cNvPr>
            <p:cNvSpPr txBox="1"/>
            <p:nvPr/>
          </p:nvSpPr>
          <p:spPr>
            <a:xfrm>
              <a:off x="10923785" y="4372674"/>
              <a:ext cx="23243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02829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</a:t>
            </a:r>
            <a:r>
              <a:rPr lang="en-US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7585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10"/>
            <a:ext cx="8284328" cy="114587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5A577BB-8173-E540-9E2B-6830929A4ECE}"/>
              </a:ext>
            </a:extLst>
          </p:cNvPr>
          <p:cNvSpPr txBox="1">
            <a:spLocks/>
          </p:cNvSpPr>
          <p:nvPr/>
        </p:nvSpPr>
        <p:spPr>
          <a:xfrm>
            <a:off x="438912" y="2526081"/>
            <a:ext cx="8247888" cy="647384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>
              <a:spcBef>
                <a:spcPts val="0"/>
              </a:spcBef>
            </a:pPr>
            <a:r>
              <a:rPr lang="en-US" sz="2000" kern="0" dirty="0"/>
              <a:t>Nick Acosta</a:t>
            </a:r>
          </a:p>
          <a:p>
            <a:pPr defTabSz="914400">
              <a:spcBef>
                <a:spcPts val="0"/>
              </a:spcBef>
            </a:pPr>
            <a:r>
              <a:rPr lang="en-US" sz="2000" kern="0" dirty="0"/>
              <a:t>Developer Advocate</a:t>
            </a:r>
          </a:p>
          <a:p>
            <a:pPr defTabSz="914400">
              <a:spcBef>
                <a:spcPts val="0"/>
              </a:spcBef>
            </a:pPr>
            <a:r>
              <a:rPr lang="en-US" sz="2000" kern="0" dirty="0"/>
              <a:t>—</a:t>
            </a:r>
          </a:p>
          <a:p>
            <a:pPr defTabSz="914400">
              <a:spcBef>
                <a:spcPts val="0"/>
              </a:spcBef>
            </a:pPr>
            <a:r>
              <a:rPr lang="en-US" sz="2000" kern="0" dirty="0" err="1"/>
              <a:t>nacosta@us.ibm.com</a:t>
            </a:r>
            <a:endParaRPr lang="en-US" sz="2000" kern="0" dirty="0"/>
          </a:p>
          <a:p>
            <a:pPr defTabSz="914400">
              <a:spcBef>
                <a:spcPts val="0"/>
              </a:spcBef>
            </a:pPr>
            <a:r>
              <a:rPr lang="en-US" sz="2000" kern="0" dirty="0" err="1"/>
              <a:t>github.com</a:t>
            </a:r>
            <a:r>
              <a:rPr lang="en-US" sz="2000" kern="0" dirty="0"/>
              <a:t>/</a:t>
            </a:r>
            <a:r>
              <a:rPr lang="en-US" sz="2000" kern="0" dirty="0" err="1"/>
              <a:t>PubChimps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26716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June 26, 2018 / © 2018 IBM Corporation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30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789548" cy="8597217"/>
          </a:xfrm>
        </p:spPr>
        <p:txBody>
          <a:bodyPr/>
          <a:lstStyle/>
          <a:p>
            <a:r>
              <a:rPr lang="en-US" dirty="0"/>
              <a:t>Neural </a:t>
            </a:r>
            <a:r>
              <a:rPr lang="en-US" dirty="0">
                <a:solidFill>
                  <a:schemeClr val="accent2"/>
                </a:solidFill>
              </a:rPr>
              <a:t>Networks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828DF-BB0B-0D47-8FC9-EB08A095E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5" t="14870" r="2241" b="9334"/>
          <a:stretch/>
        </p:blipFill>
        <p:spPr>
          <a:xfrm>
            <a:off x="1169581" y="1531087"/>
            <a:ext cx="15842512" cy="78042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41B632-0985-EA40-8C1B-69FC871F978C}"/>
              </a:ext>
            </a:extLst>
          </p:cNvPr>
          <p:cNvSpPr/>
          <p:nvPr/>
        </p:nvSpPr>
        <p:spPr bwMode="auto">
          <a:xfrm>
            <a:off x="5720316" y="2211571"/>
            <a:ext cx="829340" cy="914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516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789548" cy="8597217"/>
          </a:xfrm>
        </p:spPr>
        <p:txBody>
          <a:bodyPr/>
          <a:lstStyle/>
          <a:p>
            <a:r>
              <a:rPr lang="en-US" dirty="0"/>
              <a:t>Why Deep Learning?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1F91C-2CCF-CA45-B74B-B6E47871994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9960" y="1546902"/>
            <a:ext cx="11428080" cy="720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43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789548" cy="8597217"/>
          </a:xfrm>
        </p:spPr>
        <p:txBody>
          <a:bodyPr/>
          <a:lstStyle/>
          <a:p>
            <a:r>
              <a:rPr lang="en-US" dirty="0"/>
              <a:t>Why GPUs?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82558-5EB7-B849-A56F-19B5497DD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489" y="2664636"/>
            <a:ext cx="4830009" cy="48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7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789548" cy="8597217"/>
          </a:xfrm>
        </p:spPr>
        <p:txBody>
          <a:bodyPr/>
          <a:lstStyle/>
          <a:p>
            <a:r>
              <a:rPr lang="en-US" dirty="0"/>
              <a:t>Why GPUs?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June 26,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82558-5EB7-B849-A56F-19B5497DD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489" y="2664636"/>
            <a:ext cx="4830009" cy="4830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8D743D-2151-FC42-B387-DE1D74FF8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478" y="1707163"/>
            <a:ext cx="8174978" cy="674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12050"/>
      </p:ext>
    </p:extLst>
  </p:cSld>
  <p:clrMapOvr>
    <a:masterClrMapping/>
  </p:clrMapOvr>
</p:sld>
</file>

<file path=ppt/theme/theme1.xml><?xml version="1.0" encoding="utf-8"?>
<a:theme xmlns:a="http://schemas.openxmlformats.org/drawingml/2006/main" name="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LargeFormat" id="{E47A02D1-9054-A549-A4D7-74AFC0DA32EA}" vid="{9ECC20FA-BA92-674F-BA7B-E27A18B2B7B4}"/>
    </a:ext>
  </a:extLst>
</a:theme>
</file>

<file path=ppt/theme/theme2.xml><?xml version="1.0" encoding="utf-8"?>
<a:theme xmlns:a="http://schemas.openxmlformats.org/drawingml/2006/main" name="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LargeFormat" id="{E47A02D1-9054-A549-A4D7-74AFC0DA32EA}" vid="{B4D46E0F-8209-6A41-8C92-F06C7ACB0E60}"/>
    </a:ext>
  </a:extLst>
</a:theme>
</file>

<file path=ppt/theme/theme3.xml><?xml version="1.0" encoding="utf-8"?>
<a:theme xmlns:a="http://schemas.openxmlformats.org/drawingml/2006/main" name="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LargeFormat" id="{E47A02D1-9054-A549-A4D7-74AFC0DA32EA}" vid="{DAA15386-12F4-E440-A5FC-EC68C94C9803}"/>
    </a:ext>
  </a:extLst>
</a:theme>
</file>

<file path=ppt/theme/theme4.xml><?xml version="1.0" encoding="utf-8"?>
<a:theme xmlns:a="http://schemas.openxmlformats.org/drawingml/2006/main" name="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LargeFormat" id="{E47A02D1-9054-A549-A4D7-74AFC0DA32EA}" vid="{1B903B8D-E1AC-174A-B84F-5CEB5C8FFA25}"/>
    </a:ext>
  </a:extLst>
</a:theme>
</file>

<file path=ppt/theme/theme5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6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BxD 2018 black background</Template>
  <TotalTime>29696</TotalTime>
  <Words>1374</Words>
  <Application>Microsoft Macintosh PowerPoint</Application>
  <PresentationFormat>Custom</PresentationFormat>
  <Paragraphs>245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52</vt:i4>
      </vt:variant>
    </vt:vector>
  </HeadingPairs>
  <TitlesOfParts>
    <vt:vector size="66" baseType="lpstr">
      <vt:lpstr>.AppleSystemUIFont</vt:lpstr>
      <vt:lpstr>Arial</vt:lpstr>
      <vt:lpstr>DejaVu Sans</vt:lpstr>
      <vt:lpstr>Helvetica</vt:lpstr>
      <vt:lpstr>Helvetica Light</vt:lpstr>
      <vt:lpstr>HelvNeue Light for IBM</vt:lpstr>
      <vt:lpstr>IBM Plex Sans</vt:lpstr>
      <vt:lpstr>IBM Plex Sans Light</vt:lpstr>
      <vt:lpstr>Times New Roman</vt:lpstr>
      <vt:lpstr>Wingdings</vt:lpstr>
      <vt:lpstr>IBM BxD 2018 black background</vt:lpstr>
      <vt:lpstr>IBM BxD 2018 black background</vt:lpstr>
      <vt:lpstr>IBM BxD 2018 black background</vt:lpstr>
      <vt:lpstr>IBM BxD 2018 black background</vt:lpstr>
      <vt:lpstr>FfDL - Fabric for Deep Learning — Nick Acosta Developer Advocate</vt:lpstr>
      <vt:lpstr>Agenda</vt:lpstr>
      <vt:lpstr>Deep Learning</vt:lpstr>
      <vt:lpstr>Deep Learning Resources</vt:lpstr>
      <vt:lpstr>AI / ML / DL</vt:lpstr>
      <vt:lpstr>Neural Networks</vt:lpstr>
      <vt:lpstr>Why Deep Learning?</vt:lpstr>
      <vt:lpstr>Why GPUs?</vt:lpstr>
      <vt:lpstr>Why GPUs?</vt:lpstr>
      <vt:lpstr>Why GPUs?</vt:lpstr>
      <vt:lpstr>Deep Learning Frameworks</vt:lpstr>
      <vt:lpstr>TensorFlow / Keras</vt:lpstr>
      <vt:lpstr>PyTorch</vt:lpstr>
      <vt:lpstr>Deep Learning Resources</vt:lpstr>
      <vt:lpstr>Watson Studio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Fabric for Deep Learning (FfDL)</vt:lpstr>
      <vt:lpstr>PowerPoint Presentation</vt:lpstr>
      <vt:lpstr>PowerPoint Presentation</vt:lpstr>
      <vt:lpstr>What is it?</vt:lpstr>
      <vt:lpstr>Training Job</vt:lpstr>
      <vt:lpstr>Why?</vt:lpstr>
      <vt:lpstr>Architecture</vt:lpstr>
      <vt:lpstr>Kubernetes</vt:lpstr>
      <vt:lpstr>Kubernetes</vt:lpstr>
      <vt:lpstr>REST API</vt:lpstr>
      <vt:lpstr>REST API</vt:lpstr>
      <vt:lpstr>Trainer Service</vt:lpstr>
      <vt:lpstr>Trainer Service</vt:lpstr>
      <vt:lpstr>Lifecycle Manager (LCM)</vt:lpstr>
      <vt:lpstr>Lifecycle Manager (LCM)</vt:lpstr>
      <vt:lpstr>Learner Pod</vt:lpstr>
      <vt:lpstr>Learner Pod</vt:lpstr>
      <vt:lpstr>DBs</vt:lpstr>
      <vt:lpstr>DBs</vt:lpstr>
      <vt:lpstr>Object Storage</vt:lpstr>
      <vt:lpstr>Object Storage</vt:lpstr>
      <vt:lpstr>Interfaces</vt:lpstr>
      <vt:lpstr>Interfaces</vt:lpstr>
      <vt:lpstr>Demonstration</vt:lpstr>
      <vt:lpstr>The End</vt:lpstr>
      <vt:lpstr>Q&amp;A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as a Service XLIVE Con 2018 Workshop — Nick Acosta Developer Advocate</dc:title>
  <dc:creator>Nick Acosta</dc:creator>
  <cp:lastModifiedBy>Nick Acosta</cp:lastModifiedBy>
  <cp:revision>95</cp:revision>
  <cp:lastPrinted>2017-11-06T21:50:47Z</cp:lastPrinted>
  <dcterms:created xsi:type="dcterms:W3CDTF">2018-03-20T23:20:39Z</dcterms:created>
  <dcterms:modified xsi:type="dcterms:W3CDTF">2018-06-22T03:06:49Z</dcterms:modified>
</cp:coreProperties>
</file>